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</p:sldIdLst>
  <p:sldSz cx="12192000" cy="7772400"/>
  <p:notesSz cx="121920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2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621"/>
            <a:ext cx="12193270" cy="848994"/>
          </a:xfrm>
          <a:custGeom>
            <a:avLst/>
            <a:gdLst/>
            <a:ahLst/>
            <a:cxnLst/>
            <a:rect l="l" t="t" r="r" b="b"/>
            <a:pathLst>
              <a:path w="12193270" h="848994">
                <a:moveTo>
                  <a:pt x="12193219" y="0"/>
                </a:moveTo>
                <a:lnTo>
                  <a:pt x="0" y="0"/>
                </a:lnTo>
                <a:lnTo>
                  <a:pt x="0" y="848409"/>
                </a:lnTo>
                <a:lnTo>
                  <a:pt x="12193219" y="848409"/>
                </a:lnTo>
                <a:lnTo>
                  <a:pt x="12193219" y="0"/>
                </a:lnTo>
                <a:close/>
              </a:path>
            </a:pathLst>
          </a:custGeom>
          <a:solidFill>
            <a:srgbClr val="000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62" y="839850"/>
            <a:ext cx="12187555" cy="25400"/>
          </a:xfrm>
          <a:custGeom>
            <a:avLst/>
            <a:gdLst/>
            <a:ahLst/>
            <a:cxnLst/>
            <a:rect l="l" t="t" r="r" b="b"/>
            <a:pathLst>
              <a:path w="12187555" h="25400">
                <a:moveTo>
                  <a:pt x="12187237" y="0"/>
                </a:moveTo>
                <a:lnTo>
                  <a:pt x="0" y="0"/>
                </a:lnTo>
                <a:lnTo>
                  <a:pt x="0" y="25400"/>
                </a:lnTo>
                <a:lnTo>
                  <a:pt x="12187237" y="25400"/>
                </a:lnTo>
                <a:lnTo>
                  <a:pt x="12187237" y="0"/>
                </a:lnTo>
                <a:close/>
              </a:path>
            </a:pathLst>
          </a:custGeom>
          <a:solidFill>
            <a:srgbClr val="549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725" y="848867"/>
            <a:ext cx="9701530" cy="948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6600" y="3425380"/>
            <a:ext cx="10318750" cy="1755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08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goudreau@pawtucketri.go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hud.gov/sites/dfiles/OCHCO/documents/2021-10cpdn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6" y="30691"/>
            <a:ext cx="12190095" cy="6827520"/>
          </a:xfrm>
          <a:custGeom>
            <a:avLst/>
            <a:gdLst/>
            <a:ahLst/>
            <a:cxnLst/>
            <a:rect l="l" t="t" r="r" b="b"/>
            <a:pathLst>
              <a:path w="12190095" h="6827520">
                <a:moveTo>
                  <a:pt x="12189883" y="0"/>
                </a:moveTo>
                <a:lnTo>
                  <a:pt x="0" y="0"/>
                </a:lnTo>
                <a:lnTo>
                  <a:pt x="0" y="6827308"/>
                </a:lnTo>
                <a:lnTo>
                  <a:pt x="12189883" y="6827308"/>
                </a:lnTo>
                <a:lnTo>
                  <a:pt x="12189883" y="0"/>
                </a:lnTo>
                <a:close/>
              </a:path>
            </a:pathLst>
          </a:custGeom>
          <a:solidFill>
            <a:srgbClr val="000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EF9FA-26DE-421A-A894-F515F8F2D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-37341"/>
            <a:ext cx="12209576" cy="61306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20200" y="6229834"/>
            <a:ext cx="224917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1550" dirty="0">
                <a:solidFill>
                  <a:srgbClr val="549FD3"/>
                </a:solidFill>
                <a:latin typeface="Arial"/>
                <a:cs typeface="Arial"/>
              </a:rPr>
              <a:t>August/September 2025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62100" y="2816074"/>
            <a:ext cx="9067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0" spc="-35" dirty="0">
                <a:solidFill>
                  <a:srgbClr val="FFFBF0"/>
                </a:solidFill>
                <a:latin typeface="Arial Black"/>
                <a:cs typeface="Arial Black"/>
              </a:rPr>
              <a:t>HOME-</a:t>
            </a:r>
            <a:r>
              <a:rPr sz="4000" b="0" dirty="0">
                <a:solidFill>
                  <a:srgbClr val="FFFBF0"/>
                </a:solidFill>
                <a:latin typeface="Arial Black"/>
                <a:cs typeface="Arial Black"/>
              </a:rPr>
              <a:t>ARP</a:t>
            </a:r>
            <a:r>
              <a:rPr sz="4000" b="0" spc="-25" dirty="0">
                <a:solidFill>
                  <a:srgbClr val="FFFBF0"/>
                </a:solidFill>
                <a:latin typeface="Arial Black"/>
                <a:cs typeface="Arial Black"/>
              </a:rPr>
              <a:t> </a:t>
            </a:r>
            <a:r>
              <a:rPr sz="4000" b="0" dirty="0">
                <a:solidFill>
                  <a:srgbClr val="FFFBF0"/>
                </a:solidFill>
                <a:latin typeface="Arial Black"/>
                <a:cs typeface="Arial Black"/>
              </a:rPr>
              <a:t>Program</a:t>
            </a:r>
            <a:r>
              <a:rPr sz="4000" b="0" spc="-25" dirty="0">
                <a:solidFill>
                  <a:srgbClr val="FFFBF0"/>
                </a:solidFill>
                <a:latin typeface="Arial Black"/>
                <a:cs typeface="Arial Black"/>
              </a:rPr>
              <a:t> </a:t>
            </a:r>
            <a:r>
              <a:rPr sz="4000" b="0" spc="-10" dirty="0">
                <a:solidFill>
                  <a:srgbClr val="FFFBF0"/>
                </a:solidFill>
                <a:latin typeface="Arial Black"/>
                <a:cs typeface="Arial Black"/>
              </a:rPr>
              <a:t>Overview</a:t>
            </a:r>
            <a:endParaRPr sz="4000" dirty="0">
              <a:latin typeface="Arial Black"/>
              <a:cs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10604-9A0F-43CD-847D-9656C9A3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8110"/>
            <a:ext cx="1621677" cy="1536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3955" y="375348"/>
            <a:ext cx="35147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8184" y="2300224"/>
            <a:ext cx="654304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Households</a:t>
            </a:r>
            <a:r>
              <a:rPr sz="2400" b="1" spc="114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(either</a:t>
            </a:r>
            <a:r>
              <a:rPr sz="2400" b="1" spc="-18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individuals</a:t>
            </a:r>
            <a:r>
              <a:rPr sz="2400" b="1" spc="-15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and</a:t>
            </a:r>
            <a:r>
              <a:rPr sz="2400" b="1" spc="1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539FD2"/>
                </a:solidFill>
                <a:latin typeface="Arial"/>
                <a:cs typeface="Arial"/>
              </a:rPr>
              <a:t>families):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189" y="2895489"/>
            <a:ext cx="3757746" cy="27862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064" y="2895489"/>
            <a:ext cx="3757746" cy="27862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1940" y="2895489"/>
            <a:ext cx="3757746" cy="278620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4800" y="2905125"/>
            <a:ext cx="3705225" cy="272415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143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30"/>
              </a:spcBef>
            </a:pPr>
            <a:endParaRPr sz="2400">
              <a:latin typeface="Times New Roman"/>
              <a:cs typeface="Times New Roman"/>
            </a:endParaRPr>
          </a:p>
          <a:p>
            <a:pPr marL="313055" marR="393700">
              <a:lnSpc>
                <a:spcPct val="100000"/>
              </a:lnSpc>
            </a:pP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previously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qualified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“homeless”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defined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 24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CFR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91.5.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57675" y="2905125"/>
            <a:ext cx="3705225" cy="272415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141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15"/>
              </a:spcBef>
            </a:pPr>
            <a:endParaRPr sz="2400">
              <a:latin typeface="Times New Roman"/>
              <a:cs typeface="Times New Roman"/>
            </a:endParaRPr>
          </a:p>
          <a:p>
            <a:pPr marL="236220" marR="248920">
              <a:lnSpc>
                <a:spcPct val="1004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currently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housed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temporary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emergency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assistance.*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10550" y="2905125"/>
            <a:ext cx="3705225" cy="272415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141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15"/>
              </a:spcBef>
            </a:pPr>
            <a:endParaRPr sz="2400">
              <a:latin typeface="Times New Roman"/>
              <a:cs typeface="Times New Roman"/>
            </a:endParaRPr>
          </a:p>
          <a:p>
            <a:pPr marL="247015" marR="494665">
              <a:lnSpc>
                <a:spcPct val="100400"/>
              </a:lnSpc>
            </a:pP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additional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housing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assistance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supportive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return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homelessness.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559" y="5962332"/>
            <a:ext cx="1123188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*Including</a:t>
            </a:r>
            <a:r>
              <a:rPr sz="1800" b="1" i="1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financial</a:t>
            </a:r>
            <a:r>
              <a:rPr sz="1800" b="1" i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assistance,</a:t>
            </a:r>
            <a:r>
              <a:rPr sz="1800" b="1" i="1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services,</a:t>
            </a:r>
            <a:r>
              <a:rPr sz="1800" b="1" i="1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temporary</a:t>
            </a:r>
            <a:r>
              <a:rPr sz="1800" b="1" i="1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rental</a:t>
            </a:r>
            <a:r>
              <a:rPr sz="1800" b="1" i="1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assistance,</a:t>
            </a:r>
            <a:r>
              <a:rPr sz="1800" b="1" i="1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some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type</a:t>
            </a:r>
            <a:r>
              <a:rPr sz="1800" b="1" i="1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1800" b="1" i="1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0835"/>
                </a:solidFill>
                <a:latin typeface="Arial"/>
                <a:cs typeface="Arial"/>
              </a:rPr>
              <a:t>assistance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b="1" i="1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allow</a:t>
            </a:r>
            <a:r>
              <a:rPr sz="1800" b="1" i="1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household</a:t>
            </a:r>
            <a:r>
              <a:rPr sz="1800" b="1" i="1" spc="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b="1" i="1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be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0835"/>
                </a:solidFill>
                <a:latin typeface="Arial"/>
                <a:cs typeface="Arial"/>
              </a:rPr>
              <a:t>housed.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20725" y="1071244"/>
            <a:ext cx="9518015" cy="8877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Other</a:t>
            </a:r>
            <a:r>
              <a:rPr sz="3200" spc="-185" dirty="0"/>
              <a:t> </a:t>
            </a:r>
            <a:r>
              <a:rPr sz="3200" dirty="0"/>
              <a:t>Populations:</a:t>
            </a:r>
            <a:r>
              <a:rPr sz="3200" spc="-185" dirty="0"/>
              <a:t> </a:t>
            </a:r>
            <a:r>
              <a:rPr sz="2400" b="0" dirty="0">
                <a:latin typeface="Arial"/>
                <a:cs typeface="Arial"/>
              </a:rPr>
              <a:t>Requiring</a:t>
            </a:r>
            <a:r>
              <a:rPr sz="2400" b="0" spc="-3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service</a:t>
            </a:r>
            <a:r>
              <a:rPr sz="2400" b="0" spc="3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or</a:t>
            </a:r>
            <a:r>
              <a:rPr sz="2400" b="0" spc="-8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housing</a:t>
            </a:r>
            <a:r>
              <a:rPr sz="2400" b="0" spc="-9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assistance</a:t>
            </a:r>
            <a:r>
              <a:rPr sz="2400" b="0" spc="-35" dirty="0">
                <a:latin typeface="Arial"/>
                <a:cs typeface="Arial"/>
              </a:rPr>
              <a:t> </a:t>
            </a:r>
            <a:r>
              <a:rPr sz="2400" b="0" spc="-25" dirty="0"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400" b="0" dirty="0">
                <a:latin typeface="Arial"/>
                <a:cs typeface="Arial"/>
              </a:rPr>
              <a:t>prevent</a:t>
            </a:r>
            <a:r>
              <a:rPr sz="2400" b="0" spc="-15" dirty="0">
                <a:latin typeface="Arial"/>
                <a:cs typeface="Arial"/>
              </a:rPr>
              <a:t> </a:t>
            </a:r>
            <a:r>
              <a:rPr sz="2400" b="0" spc="-10" dirty="0">
                <a:latin typeface="Arial"/>
                <a:cs typeface="Arial"/>
              </a:rPr>
              <a:t>homelessness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729" y="996061"/>
            <a:ext cx="981710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OTHER</a:t>
            </a:r>
            <a:r>
              <a:rPr sz="3200" spc="-225" dirty="0"/>
              <a:t> </a:t>
            </a:r>
            <a:r>
              <a:rPr sz="3200" spc="-10" dirty="0"/>
              <a:t>POPULATIONS:</a:t>
            </a:r>
            <a:r>
              <a:rPr sz="3200" spc="-240" dirty="0"/>
              <a:t> </a:t>
            </a:r>
            <a:r>
              <a:rPr sz="2400" b="0" dirty="0">
                <a:latin typeface="Arial"/>
                <a:cs typeface="Arial"/>
              </a:rPr>
              <a:t>At</a:t>
            </a:r>
            <a:r>
              <a:rPr sz="2400" b="0" spc="-5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Greatest</a:t>
            </a:r>
            <a:r>
              <a:rPr sz="2400" b="0" spc="100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Risk</a:t>
            </a:r>
            <a:r>
              <a:rPr sz="2400" b="0" spc="-4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of</a:t>
            </a:r>
            <a:r>
              <a:rPr sz="2400" b="0" spc="-3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Housing</a:t>
            </a:r>
            <a:r>
              <a:rPr sz="2400" b="0" spc="35" dirty="0">
                <a:latin typeface="Arial"/>
                <a:cs typeface="Arial"/>
              </a:rPr>
              <a:t> </a:t>
            </a:r>
            <a:r>
              <a:rPr sz="2400" b="0" spc="-10" dirty="0">
                <a:latin typeface="Arial"/>
                <a:cs typeface="Arial"/>
              </a:rPr>
              <a:t>Instability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9729" y="1988248"/>
            <a:ext cx="65411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Households</a:t>
            </a:r>
            <a:r>
              <a:rPr sz="2400" b="1" spc="5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(either</a:t>
            </a:r>
            <a:r>
              <a:rPr sz="2400" b="1" spc="-18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individuals</a:t>
            </a:r>
            <a:r>
              <a:rPr sz="2400" b="1" spc="-17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and</a:t>
            </a:r>
            <a:r>
              <a:rPr sz="2400" b="1" spc="-1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539FD2"/>
                </a:solidFill>
                <a:latin typeface="Arial"/>
                <a:cs typeface="Arial"/>
              </a:rPr>
              <a:t>families):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673" y="2962081"/>
            <a:ext cx="5100753" cy="195756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38925" y="2981325"/>
            <a:ext cx="5038725" cy="1876425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184150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1450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Annual</a:t>
            </a:r>
            <a:r>
              <a:rPr sz="2750" b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income</a:t>
            </a:r>
            <a:r>
              <a:rPr sz="2750" b="1" spc="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750" b="1" spc="1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≤</a:t>
            </a:r>
            <a:r>
              <a:rPr sz="2750" b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50%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000835"/>
                </a:solidFill>
                <a:latin typeface="Arial"/>
                <a:cs typeface="Arial"/>
              </a:rPr>
              <a:t>AMI</a:t>
            </a:r>
            <a:endParaRPr sz="2750">
              <a:latin typeface="Arial"/>
              <a:cs typeface="Arial"/>
            </a:endParaRPr>
          </a:p>
          <a:p>
            <a:pPr marL="396240" marR="431165" algn="ctr">
              <a:lnSpc>
                <a:spcPct val="100000"/>
              </a:lnSpc>
              <a:spcBef>
                <a:spcPts val="80"/>
              </a:spcBef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000" b="1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meets</a:t>
            </a:r>
            <a:r>
              <a:rPr sz="2000" b="1" spc="-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one</a:t>
            </a:r>
            <a:r>
              <a:rPr sz="2000" b="1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b="1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b="1" spc="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conditions</a:t>
            </a:r>
            <a:r>
              <a:rPr sz="2000" b="1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835"/>
                </a:solidFill>
                <a:latin typeface="Arial"/>
                <a:cs typeface="Arial"/>
              </a:rPr>
              <a:t>in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paragraph</a:t>
            </a:r>
            <a:r>
              <a:rPr sz="2000" b="1" spc="-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(iii)</a:t>
            </a:r>
            <a:r>
              <a:rPr sz="2000" b="1" spc="-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“At</a:t>
            </a:r>
            <a:r>
              <a:rPr sz="2000" b="1" spc="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risk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homelessness”</a:t>
            </a:r>
            <a:r>
              <a:rPr sz="2000" b="1" spc="-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definition</a:t>
            </a:r>
            <a:r>
              <a:rPr sz="2000" b="1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at</a:t>
            </a:r>
            <a:r>
              <a:rPr sz="2000" b="1" spc="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§91.5.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0" y="2933573"/>
            <a:ext cx="5167376" cy="20050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4800" y="2981325"/>
            <a:ext cx="5029200" cy="1876425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182245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435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Annual</a:t>
            </a:r>
            <a:r>
              <a:rPr sz="2750" b="1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income</a:t>
            </a:r>
            <a:r>
              <a:rPr sz="2750" b="1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750" b="1" spc="2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≤30%</a:t>
            </a:r>
            <a:r>
              <a:rPr sz="275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000835"/>
                </a:solidFill>
                <a:latin typeface="Arial"/>
                <a:cs typeface="Arial"/>
              </a:rPr>
              <a:t>AMI</a:t>
            </a:r>
            <a:endParaRPr sz="2750">
              <a:latin typeface="Arial"/>
              <a:cs typeface="Arial"/>
            </a:endParaRPr>
          </a:p>
          <a:p>
            <a:pPr marL="205740">
              <a:lnSpc>
                <a:spcPct val="100000"/>
              </a:lnSpc>
              <a:spcBef>
                <a:spcPts val="80"/>
              </a:spcBef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are</a:t>
            </a:r>
            <a:r>
              <a:rPr sz="2000" b="1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experiencing</a:t>
            </a:r>
            <a:r>
              <a:rPr sz="2000" b="1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severe</a:t>
            </a:r>
            <a:r>
              <a:rPr sz="20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cost</a:t>
            </a:r>
            <a:r>
              <a:rPr sz="20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burden.</a:t>
            </a:r>
            <a:endParaRPr sz="2000">
              <a:latin typeface="Arial"/>
              <a:cs typeface="Arial"/>
            </a:endParaRPr>
          </a:p>
          <a:p>
            <a:pPr marL="148590" marR="244475" indent="9525">
              <a:lnSpc>
                <a:spcPct val="100000"/>
              </a:lnSpc>
              <a:spcBef>
                <a:spcPts val="120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(i.e.,</a:t>
            </a:r>
            <a:r>
              <a:rPr sz="2000" spc="-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00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paying</a:t>
            </a:r>
            <a:r>
              <a:rPr sz="20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more</a:t>
            </a:r>
            <a:r>
              <a:rPr sz="20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than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50%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monthly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household</a:t>
            </a:r>
            <a:r>
              <a:rPr sz="2000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income</a:t>
            </a:r>
            <a:r>
              <a:rPr sz="200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toward</a:t>
            </a:r>
            <a:r>
              <a:rPr sz="20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0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costs)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6259" y="3149219"/>
            <a:ext cx="70548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25" dirty="0">
                <a:solidFill>
                  <a:srgbClr val="549FD3"/>
                </a:solidFill>
                <a:latin typeface="Arial"/>
                <a:cs typeface="Arial"/>
              </a:rPr>
              <a:t>OR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13955" y="375348"/>
            <a:ext cx="35147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11"/>
            <a:ext cx="12192000" cy="847725"/>
          </a:xfrm>
          <a:custGeom>
            <a:avLst/>
            <a:gdLst/>
            <a:ahLst/>
            <a:cxnLst/>
            <a:rect l="l" t="t" r="r" b="b"/>
            <a:pathLst>
              <a:path w="12192000" h="847725">
                <a:moveTo>
                  <a:pt x="12192000" y="0"/>
                </a:moveTo>
                <a:lnTo>
                  <a:pt x="0" y="0"/>
                </a:lnTo>
                <a:lnTo>
                  <a:pt x="0" y="847725"/>
                </a:lnTo>
                <a:lnTo>
                  <a:pt x="12192000" y="8477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37550" y="299388"/>
            <a:ext cx="23971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FFFFFF"/>
                </a:solidFill>
              </a:rPr>
              <a:t>QP</a:t>
            </a:r>
            <a:r>
              <a:rPr sz="2000" spc="20" dirty="0">
                <a:solidFill>
                  <a:srgbClr val="FFFFFF"/>
                </a:solidFill>
              </a:rPr>
              <a:t> </a:t>
            </a:r>
            <a:r>
              <a:rPr sz="2000" spc="-10" dirty="0">
                <a:solidFill>
                  <a:srgbClr val="FFFFFF"/>
                </a:solidFill>
              </a:rPr>
              <a:t>PREFERENCES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695" y="2184774"/>
            <a:ext cx="9672752" cy="30961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0975" y="409003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48899" y="2417279"/>
            <a:ext cx="2720975" cy="107696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indent="10795" algn="ctr">
              <a:lnSpc>
                <a:spcPct val="99300"/>
              </a:lnSpc>
              <a:spcBef>
                <a:spcPts val="150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Production</a:t>
            </a:r>
            <a:r>
              <a:rPr sz="23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or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Preservation</a:t>
            </a:r>
            <a:r>
              <a:rPr sz="23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Affordable</a:t>
            </a:r>
            <a:r>
              <a:rPr sz="2300" b="1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62900" y="2581211"/>
            <a:ext cx="2902585" cy="733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 marR="5080" indent="-133350">
              <a:lnSpc>
                <a:spcPct val="100800"/>
              </a:lnSpc>
              <a:spcBef>
                <a:spcPts val="105"/>
              </a:spcBef>
            </a:pPr>
            <a:r>
              <a:rPr sz="2300" b="1" spc="-20" dirty="0">
                <a:solidFill>
                  <a:srgbClr val="000835"/>
                </a:solidFill>
                <a:latin typeface="Arial"/>
                <a:cs typeface="Arial"/>
              </a:rPr>
              <a:t>Tenant-Based</a:t>
            </a:r>
            <a:r>
              <a:rPr sz="2300" b="1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Rental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Assistance</a:t>
            </a:r>
            <a:r>
              <a:rPr sz="2300" b="1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(TBRA)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6600" y="4626940"/>
            <a:ext cx="2315845" cy="14065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-3175" algn="ctr">
              <a:lnSpc>
                <a:spcPct val="97600"/>
              </a:lnSpc>
              <a:spcBef>
                <a:spcPts val="190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Purchase</a:t>
            </a:r>
            <a:r>
              <a:rPr sz="23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and/or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Development</a:t>
            </a:r>
            <a:r>
              <a:rPr sz="23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300" b="1" spc="-30" dirty="0">
                <a:solidFill>
                  <a:srgbClr val="000835"/>
                </a:solidFill>
                <a:latin typeface="Arial"/>
                <a:cs typeface="Arial"/>
              </a:rPr>
              <a:t>Non-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Congregate Shelter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15135" y="4608766"/>
            <a:ext cx="3152775" cy="14014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3175" algn="ctr">
              <a:lnSpc>
                <a:spcPct val="97100"/>
              </a:lnSpc>
              <a:spcBef>
                <a:spcPts val="204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Supportive</a:t>
            </a:r>
            <a:r>
              <a:rPr sz="2300" b="1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Services,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Homeless</a:t>
            </a:r>
            <a:r>
              <a:rPr sz="2300" b="1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Prevention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Services,</a:t>
            </a:r>
            <a:r>
              <a:rPr sz="2300" b="1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300" b="1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Housing Counseling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3366" y="1206753"/>
            <a:ext cx="9854543" cy="410369"/>
          </a:xfrm>
          <a:prstGeom prst="rect">
            <a:avLst/>
          </a:prstGeom>
          <a:solidFill>
            <a:srgbClr val="549FD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45"/>
              </a:lnSpc>
            </a:pP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HOME-ARP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000" b="0" spc="-1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8529" y="2394927"/>
            <a:ext cx="1993900" cy="9848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708660" marR="5080" indent="-696595">
              <a:lnSpc>
                <a:spcPts val="2460"/>
              </a:lnSpc>
              <a:spcBef>
                <a:spcPts val="330"/>
              </a:spcBef>
            </a:pPr>
            <a:r>
              <a:rPr sz="2200" b="1" spc="-10" dirty="0">
                <a:latin typeface="Arial"/>
                <a:cs typeface="Arial"/>
              </a:rPr>
              <a:t>Administration </a:t>
            </a:r>
            <a:r>
              <a:rPr sz="2200" b="1" spc="-25" dirty="0"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321945">
              <a:lnSpc>
                <a:spcPts val="2400"/>
              </a:lnSpc>
            </a:pPr>
            <a:r>
              <a:rPr sz="2200" b="1" spc="-10" dirty="0">
                <a:latin typeface="Arial"/>
                <a:cs typeface="Arial"/>
              </a:rPr>
              <a:t>Planning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3367" y="4680928"/>
            <a:ext cx="2786380" cy="129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50"/>
              </a:lnSpc>
              <a:spcBef>
                <a:spcPts val="100"/>
              </a:spcBef>
            </a:pPr>
            <a:r>
              <a:rPr sz="2200" b="1" spc="-20" dirty="0">
                <a:latin typeface="Arial"/>
                <a:cs typeface="Arial"/>
              </a:rPr>
              <a:t>Non-</a:t>
            </a:r>
            <a:r>
              <a:rPr sz="2200" b="1" dirty="0">
                <a:latin typeface="Arial"/>
                <a:cs typeface="Arial"/>
              </a:rPr>
              <a:t>Profit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Operating</a:t>
            </a:r>
            <a:endParaRPr sz="2200">
              <a:latin typeface="Arial"/>
              <a:cs typeface="Arial"/>
            </a:endParaRPr>
          </a:p>
          <a:p>
            <a:pPr marR="244475" algn="ctr">
              <a:lnSpc>
                <a:spcPts val="2455"/>
              </a:lnSpc>
            </a:pPr>
            <a:r>
              <a:rPr sz="2200" b="1" spc="-25" dirty="0">
                <a:latin typeface="Arial"/>
                <a:cs typeface="Arial"/>
              </a:rPr>
              <a:t>and</a:t>
            </a:r>
            <a:endParaRPr sz="2200">
              <a:latin typeface="Arial"/>
              <a:cs typeface="Arial"/>
            </a:endParaRPr>
          </a:p>
          <a:p>
            <a:pPr marL="12065" marR="158115" algn="ctr">
              <a:lnSpc>
                <a:spcPts val="2460"/>
              </a:lnSpc>
              <a:spcBef>
                <a:spcPts val="140"/>
              </a:spcBef>
            </a:pPr>
            <a:r>
              <a:rPr sz="2200" b="1" spc="-20" dirty="0">
                <a:latin typeface="Arial"/>
                <a:cs typeface="Arial"/>
              </a:rPr>
              <a:t>Non-</a:t>
            </a:r>
            <a:r>
              <a:rPr sz="2200" b="1" dirty="0">
                <a:latin typeface="Arial"/>
                <a:cs typeface="Arial"/>
              </a:rPr>
              <a:t>Profit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Capacity Building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0975" y="409003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48899" y="2417279"/>
            <a:ext cx="2720975" cy="107696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12700" marR="5080" indent="10795" algn="ctr">
              <a:lnSpc>
                <a:spcPct val="99300"/>
              </a:lnSpc>
              <a:spcBef>
                <a:spcPts val="150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Production</a:t>
            </a:r>
            <a:r>
              <a:rPr sz="23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or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Preservation</a:t>
            </a:r>
            <a:r>
              <a:rPr sz="23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Affordable</a:t>
            </a:r>
            <a:r>
              <a:rPr sz="2300" b="1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62900" y="2581211"/>
            <a:ext cx="2902585" cy="733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 marR="5080" indent="-133350">
              <a:lnSpc>
                <a:spcPct val="100800"/>
              </a:lnSpc>
              <a:spcBef>
                <a:spcPts val="105"/>
              </a:spcBef>
            </a:pPr>
            <a:r>
              <a:rPr sz="2300" b="1" spc="-2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Tenant-Based</a:t>
            </a:r>
            <a:r>
              <a:rPr sz="2300" b="1" spc="-5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Rental </a:t>
            </a:r>
            <a:r>
              <a:rPr sz="23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Assistance</a:t>
            </a:r>
            <a:r>
              <a:rPr sz="2300" b="1" spc="-9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(TBRA)</a:t>
            </a:r>
            <a:endParaRPr sz="23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6600" y="4626940"/>
            <a:ext cx="2315845" cy="140652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12700" marR="5080" indent="-3175" algn="ctr">
              <a:lnSpc>
                <a:spcPct val="97600"/>
              </a:lnSpc>
              <a:spcBef>
                <a:spcPts val="190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Purchase</a:t>
            </a:r>
            <a:r>
              <a:rPr sz="23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and/or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Development</a:t>
            </a:r>
            <a:r>
              <a:rPr sz="23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300" b="1" spc="-30" dirty="0">
                <a:solidFill>
                  <a:srgbClr val="000835"/>
                </a:solidFill>
                <a:latin typeface="Arial"/>
                <a:cs typeface="Arial"/>
              </a:rPr>
              <a:t>Non-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Congregate Shelter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15135" y="4608766"/>
            <a:ext cx="3152775" cy="140144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700" marR="5080" indent="3175" algn="ctr">
              <a:lnSpc>
                <a:spcPct val="97100"/>
              </a:lnSpc>
              <a:spcBef>
                <a:spcPts val="204"/>
              </a:spcBef>
            </a:pP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Supportive</a:t>
            </a:r>
            <a:r>
              <a:rPr sz="2300" b="1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Services,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Homeless</a:t>
            </a:r>
            <a:r>
              <a:rPr sz="2300" b="1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Prevention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Services,</a:t>
            </a:r>
            <a:r>
              <a:rPr sz="2300" b="1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300" b="1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000835"/>
                </a:solidFill>
                <a:latin typeface="Arial"/>
                <a:cs typeface="Arial"/>
              </a:rPr>
              <a:t>Housing Counseling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13366" y="1206753"/>
            <a:ext cx="9854543" cy="410369"/>
          </a:xfrm>
          <a:prstGeom prst="rect">
            <a:avLst/>
          </a:prstGeom>
          <a:solidFill>
            <a:srgbClr val="549FD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45"/>
              </a:lnSpc>
            </a:pP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HOME-ARP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3000" b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000" b="0" spc="-1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r>
              <a:rPr sz="3000" b="0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8529" y="2394927"/>
            <a:ext cx="1993900" cy="98488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708660" marR="5080" indent="-696595">
              <a:lnSpc>
                <a:spcPts val="2460"/>
              </a:lnSpc>
              <a:spcBef>
                <a:spcPts val="330"/>
              </a:spcBef>
            </a:pPr>
            <a:r>
              <a:rPr sz="2200" b="1" spc="-10" dirty="0">
                <a:latin typeface="Arial"/>
                <a:cs typeface="Arial"/>
              </a:rPr>
              <a:t>Administration </a:t>
            </a:r>
            <a:r>
              <a:rPr sz="2200" b="1" spc="-25" dirty="0"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321945">
              <a:lnSpc>
                <a:spcPts val="2400"/>
              </a:lnSpc>
            </a:pPr>
            <a:r>
              <a:rPr sz="2200" b="1" spc="-10" dirty="0">
                <a:latin typeface="Arial"/>
                <a:cs typeface="Arial"/>
              </a:rPr>
              <a:t>Planning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3367" y="4680928"/>
            <a:ext cx="2786380" cy="129667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50"/>
              </a:lnSpc>
              <a:spcBef>
                <a:spcPts val="100"/>
              </a:spcBef>
            </a:pPr>
            <a:r>
              <a:rPr sz="2200" b="1" spc="-20" dirty="0">
                <a:latin typeface="Arial"/>
                <a:cs typeface="Arial"/>
              </a:rPr>
              <a:t>Non-</a:t>
            </a:r>
            <a:r>
              <a:rPr sz="2200" b="1" dirty="0">
                <a:latin typeface="Arial"/>
                <a:cs typeface="Arial"/>
              </a:rPr>
              <a:t>Profit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Operating</a:t>
            </a:r>
            <a:endParaRPr sz="2200" dirty="0">
              <a:latin typeface="Arial"/>
              <a:cs typeface="Arial"/>
            </a:endParaRPr>
          </a:p>
          <a:p>
            <a:pPr marR="244475" algn="ctr">
              <a:lnSpc>
                <a:spcPts val="2455"/>
              </a:lnSpc>
            </a:pPr>
            <a:r>
              <a:rPr sz="2200" b="1" spc="-25" dirty="0">
                <a:latin typeface="Arial"/>
                <a:cs typeface="Arial"/>
              </a:rPr>
              <a:t>and</a:t>
            </a:r>
            <a:endParaRPr sz="2200" dirty="0">
              <a:latin typeface="Arial"/>
              <a:cs typeface="Arial"/>
            </a:endParaRPr>
          </a:p>
          <a:p>
            <a:pPr marL="12065" marR="158115" algn="ctr">
              <a:lnSpc>
                <a:spcPts val="2460"/>
              </a:lnSpc>
              <a:spcBef>
                <a:spcPts val="140"/>
              </a:spcBef>
            </a:pPr>
            <a:r>
              <a:rPr sz="2200" b="1" spc="-20" dirty="0">
                <a:latin typeface="Arial"/>
                <a:cs typeface="Arial"/>
              </a:rPr>
              <a:t>Non-</a:t>
            </a:r>
            <a:r>
              <a:rPr sz="2200" b="1" dirty="0">
                <a:latin typeface="Arial"/>
                <a:cs typeface="Arial"/>
              </a:rPr>
              <a:t>Profit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Capacity Building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07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706" y="372173"/>
            <a:ext cx="1978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37" y="1076232"/>
            <a:ext cx="11034800" cy="14336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7225" y="1085850"/>
            <a:ext cx="10982325" cy="137160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364490" rIns="0" bIns="0" rtlCol="0">
            <a:spAutoFit/>
          </a:bodyPr>
          <a:lstStyle/>
          <a:p>
            <a:pPr marR="433070" algn="ctr">
              <a:lnSpc>
                <a:spcPct val="100000"/>
              </a:lnSpc>
              <a:spcBef>
                <a:spcPts val="2870"/>
              </a:spcBef>
            </a:pPr>
            <a:r>
              <a:rPr sz="4000" dirty="0"/>
              <a:t>Planning</a:t>
            </a:r>
            <a:r>
              <a:rPr sz="4000" spc="-35" dirty="0"/>
              <a:t> </a:t>
            </a:r>
            <a:r>
              <a:rPr sz="4000" dirty="0"/>
              <a:t>and</a:t>
            </a:r>
            <a:r>
              <a:rPr sz="4000" spc="-15" dirty="0"/>
              <a:t> </a:t>
            </a:r>
            <a:r>
              <a:rPr sz="4000" spc="-10" dirty="0"/>
              <a:t>Administration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371601" y="3425380"/>
            <a:ext cx="9448800" cy="108491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71755" marR="5080" indent="-59690" algn="l">
              <a:lnSpc>
                <a:spcPts val="2680"/>
              </a:lnSpc>
              <a:spcBef>
                <a:spcPts val="360"/>
              </a:spcBef>
              <a:tabLst>
                <a:tab pos="772160" algn="l"/>
                <a:tab pos="1565275" algn="l"/>
                <a:tab pos="2070100" algn="l"/>
                <a:tab pos="3304540" algn="l"/>
              </a:tabLst>
            </a:pP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000835"/>
                </a:solidFill>
                <a:latin typeface="Arial"/>
                <a:cs typeface="Arial"/>
              </a:rPr>
              <a:t>City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	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Pawtucket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	has</a:t>
            </a:r>
            <a:r>
              <a:rPr sz="24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chosen</a:t>
            </a:r>
            <a:r>
              <a:rPr sz="24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4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allocate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full</a:t>
            </a:r>
            <a:r>
              <a:rPr sz="2400" b="1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allowable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 amount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(15%</a:t>
            </a:r>
            <a:r>
              <a:rPr sz="24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the total</a:t>
            </a:r>
            <a:r>
              <a:rPr sz="24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grant) toward</a:t>
            </a:r>
            <a:r>
              <a:rPr sz="24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planning and</a:t>
            </a:r>
            <a:r>
              <a:rPr sz="24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administration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costs.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0975" y="409003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7029" y="1654492"/>
            <a:ext cx="7252971" cy="8874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0835"/>
                </a:solidFill>
                <a:latin typeface="Arial"/>
                <a:cs typeface="Arial"/>
              </a:rPr>
              <a:t>PRODUCTION</a:t>
            </a:r>
            <a:r>
              <a:rPr sz="2800" b="1" spc="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0835"/>
                </a:solidFill>
                <a:latin typeface="Arial"/>
                <a:cs typeface="Arial"/>
              </a:rPr>
              <a:t>/</a:t>
            </a:r>
            <a:r>
              <a:rPr sz="2800" b="1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800" b="1" spc="-45" dirty="0">
                <a:solidFill>
                  <a:srgbClr val="000835"/>
                </a:solidFill>
                <a:latin typeface="Arial"/>
                <a:cs typeface="Arial"/>
              </a:rPr>
              <a:t>PRESERVATION</a:t>
            </a:r>
            <a:r>
              <a:rPr sz="2800" b="1" spc="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800" b="1" dirty="0">
                <a:solidFill>
                  <a:srgbClr val="000835"/>
                </a:solidFill>
                <a:latin typeface="Arial"/>
                <a:cs typeface="Arial"/>
              </a:rPr>
              <a:t>AFFORDABLE</a:t>
            </a:r>
            <a:r>
              <a:rPr sz="2800" b="1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029" y="2423032"/>
            <a:ext cx="6151880" cy="136080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  <a:tabLst>
                <a:tab pos="631825" algn="l"/>
              </a:tabLst>
            </a:pPr>
            <a:r>
              <a:rPr sz="36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Construction</a:t>
            </a:r>
            <a:r>
              <a:rPr sz="24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new</a:t>
            </a:r>
            <a:r>
              <a:rPr sz="240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rental</a:t>
            </a:r>
            <a:r>
              <a:rPr sz="24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4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units;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36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endParaRPr sz="360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6789" y="3361626"/>
            <a:ext cx="49263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Acquisition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-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existing</a:t>
            </a:r>
            <a:r>
              <a:rPr sz="240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4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units;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3328" y="867833"/>
            <a:ext cx="3846749" cy="59893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7029" y="3886160"/>
            <a:ext cx="5618480" cy="123253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31825" marR="5080" indent="-619760" algn="just">
              <a:lnSpc>
                <a:spcPct val="90300"/>
              </a:lnSpc>
              <a:spcBef>
                <a:spcPts val="525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spc="625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Re-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investment</a:t>
            </a:r>
            <a:r>
              <a:rPr sz="2400" spc="15" dirty="0">
                <a:solidFill>
                  <a:srgbClr val="000835"/>
                </a:solidFill>
                <a:latin typeface="Arial"/>
                <a:cs typeface="Arial"/>
              </a:rPr>
              <a:t> 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3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existing</a:t>
            </a:r>
            <a:r>
              <a:rPr sz="2400" spc="3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affordable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400" spc="85" dirty="0">
                <a:solidFill>
                  <a:srgbClr val="000835"/>
                </a:solidFill>
                <a:latin typeface="Arial"/>
                <a:cs typeface="Arial"/>
              </a:rPr>
              <a:t> 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2400" spc="90" dirty="0">
                <a:solidFill>
                  <a:srgbClr val="000835"/>
                </a:solidFill>
                <a:latin typeface="Arial"/>
                <a:cs typeface="Arial"/>
              </a:rPr>
              <a:t> 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spc="55" dirty="0">
                <a:solidFill>
                  <a:srgbClr val="000835"/>
                </a:solidFill>
                <a:latin typeface="Arial"/>
                <a:cs typeface="Arial"/>
              </a:rPr>
              <a:t> 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goal</a:t>
            </a:r>
            <a:r>
              <a:rPr sz="2400" spc="190" dirty="0">
                <a:solidFill>
                  <a:srgbClr val="000835"/>
                </a:solidFill>
                <a:latin typeface="Arial"/>
                <a:cs typeface="Arial"/>
              </a:rPr>
              <a:t>  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80" dirty="0">
                <a:solidFill>
                  <a:srgbClr val="000835"/>
                </a:solidFill>
                <a:latin typeface="Arial"/>
                <a:cs typeface="Arial"/>
              </a:rPr>
              <a:t> 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serving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lower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incomes.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706" y="372173"/>
            <a:ext cx="1978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7225" y="1085850"/>
            <a:ext cx="10982325" cy="1173719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182245" rIns="0" bIns="0" rtlCol="0">
            <a:spAutoFit/>
          </a:bodyPr>
          <a:lstStyle/>
          <a:p>
            <a:pPr marL="159385" marR="861694">
              <a:lnSpc>
                <a:spcPct val="103600"/>
              </a:lnSpc>
              <a:spcBef>
                <a:spcPts val="1435"/>
              </a:spcBef>
            </a:pPr>
            <a:r>
              <a:rPr lang="en-US" sz="3200" spc="-10" dirty="0"/>
              <a:t>Acquisition/Development of </a:t>
            </a:r>
            <a:r>
              <a:rPr sz="3200" spc="-10" dirty="0"/>
              <a:t>Non-</a:t>
            </a:r>
            <a:r>
              <a:rPr sz="3200" dirty="0"/>
              <a:t>Congregate</a:t>
            </a:r>
            <a:r>
              <a:rPr sz="3200" spc="-100" dirty="0"/>
              <a:t> </a:t>
            </a:r>
            <a:r>
              <a:rPr sz="3200" dirty="0"/>
              <a:t>Shelter</a:t>
            </a:r>
            <a:r>
              <a:rPr sz="3200" spc="5" dirty="0"/>
              <a:t> </a:t>
            </a:r>
            <a:r>
              <a:rPr sz="3200" dirty="0"/>
              <a:t>(NCS)</a:t>
            </a:r>
            <a:endParaRPr sz="2750" dirty="0"/>
          </a:p>
        </p:txBody>
      </p:sp>
      <p:sp>
        <p:nvSpPr>
          <p:cNvPr id="5" name="object 5"/>
          <p:cNvSpPr txBox="1"/>
          <p:nvPr/>
        </p:nvSpPr>
        <p:spPr>
          <a:xfrm>
            <a:off x="1219200" y="2638601"/>
            <a:ext cx="9448800" cy="453207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r>
              <a:rPr lang="en-US" sz="2400" dirty="0"/>
              <a:t>One</a:t>
            </a:r>
            <a:r>
              <a:rPr lang="en-US" sz="2400" spc="60" dirty="0"/>
              <a:t> </a:t>
            </a:r>
            <a:r>
              <a:rPr lang="en-US" sz="2400" dirty="0"/>
              <a:t>or</a:t>
            </a:r>
            <a:r>
              <a:rPr lang="en-US" sz="2400" spc="70" dirty="0"/>
              <a:t> </a:t>
            </a:r>
            <a:r>
              <a:rPr lang="en-US" sz="2400" dirty="0"/>
              <a:t>more</a:t>
            </a:r>
            <a:r>
              <a:rPr lang="en-US" sz="2400" spc="140" dirty="0"/>
              <a:t> </a:t>
            </a:r>
            <a:r>
              <a:rPr lang="en-US" sz="2400" spc="-10" dirty="0"/>
              <a:t>buildings </a:t>
            </a:r>
            <a:r>
              <a:rPr lang="en-US" sz="2400" dirty="0"/>
              <a:t>that</a:t>
            </a:r>
            <a:r>
              <a:rPr lang="en-US" sz="2400" spc="105" dirty="0"/>
              <a:t> </a:t>
            </a:r>
            <a:r>
              <a:rPr lang="en-US" sz="2400" dirty="0"/>
              <a:t>provide</a:t>
            </a:r>
            <a:r>
              <a:rPr lang="en-US" sz="2400" spc="85" dirty="0"/>
              <a:t> </a:t>
            </a:r>
            <a:r>
              <a:rPr lang="en-US" sz="2400" dirty="0"/>
              <a:t>private</a:t>
            </a:r>
            <a:r>
              <a:rPr lang="en-US" sz="2400" spc="165" dirty="0"/>
              <a:t> </a:t>
            </a:r>
            <a:r>
              <a:rPr lang="en-US" sz="2400" dirty="0"/>
              <a:t>units</a:t>
            </a:r>
            <a:r>
              <a:rPr lang="en-US" sz="2400" spc="165" dirty="0"/>
              <a:t> </a:t>
            </a:r>
            <a:r>
              <a:rPr lang="en-US" sz="2400" dirty="0"/>
              <a:t>or</a:t>
            </a:r>
            <a:r>
              <a:rPr lang="en-US" sz="2400" spc="100" dirty="0"/>
              <a:t> </a:t>
            </a:r>
            <a:r>
              <a:rPr lang="en-US" sz="2400" dirty="0"/>
              <a:t>rooms</a:t>
            </a:r>
            <a:r>
              <a:rPr lang="en-US" sz="2400" spc="85" dirty="0"/>
              <a:t> </a:t>
            </a:r>
            <a:r>
              <a:rPr lang="en-US" sz="2400" dirty="0"/>
              <a:t>for</a:t>
            </a:r>
            <a:r>
              <a:rPr lang="en-US" sz="2400" spc="100" dirty="0"/>
              <a:t> </a:t>
            </a:r>
            <a:r>
              <a:rPr lang="en-US" sz="2400" dirty="0"/>
              <a:t>temporary</a:t>
            </a:r>
            <a:r>
              <a:rPr lang="en-US" sz="2400" spc="165" dirty="0"/>
              <a:t> </a:t>
            </a:r>
            <a:r>
              <a:rPr lang="en-US" sz="2400" spc="-10" dirty="0"/>
              <a:t>shelter</a:t>
            </a:r>
          </a:p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endParaRPr lang="en-US" sz="2400" spc="-10" dirty="0">
              <a:latin typeface="Arial"/>
              <a:cs typeface="Arial"/>
            </a:endParaRPr>
          </a:p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r>
              <a:rPr lang="en-US" sz="2400" dirty="0">
                <a:latin typeface="Arial"/>
                <a:cs typeface="Arial"/>
              </a:rPr>
              <a:t>May include the construction of new structures or the acquisition and/or rehabilitation of existing structures (such as motels, nursing homes, or other facilities) to be for use as HOME-ARP NCS</a:t>
            </a:r>
          </a:p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endParaRPr lang="en-US" sz="2400" dirty="0">
              <a:latin typeface="Arial"/>
              <a:cs typeface="Arial"/>
            </a:endParaRPr>
          </a:p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r>
              <a:rPr lang="en-US" sz="2400" dirty="0">
                <a:latin typeface="Arial"/>
                <a:cs typeface="Arial"/>
              </a:rPr>
              <a:t>NCS projects must comply with HOME-ARP requirements during the restricted use period established in the HOME-ARP Notice. </a:t>
            </a:r>
          </a:p>
          <a:p>
            <a:pPr marL="914400" marR="5080" algn="l">
              <a:spcBef>
                <a:spcPts val="360"/>
              </a:spcBef>
              <a:tabLst>
                <a:tab pos="10077450" algn="l"/>
              </a:tabLst>
            </a:pPr>
            <a:r>
              <a:rPr lang="en-US" sz="2000" dirty="0">
                <a:latin typeface="Arial"/>
                <a:cs typeface="Arial"/>
              </a:rPr>
              <a:t>New Construction: 15 years </a:t>
            </a:r>
          </a:p>
          <a:p>
            <a:pPr marL="914400" marR="5080" algn="l">
              <a:spcBef>
                <a:spcPts val="360"/>
              </a:spcBef>
              <a:tabLst>
                <a:tab pos="10077450" algn="l"/>
              </a:tabLst>
            </a:pPr>
            <a:r>
              <a:rPr lang="en-US" sz="2000" dirty="0">
                <a:latin typeface="Arial"/>
                <a:cs typeface="Arial"/>
              </a:rPr>
              <a:t>Rehabilitation: 10 years </a:t>
            </a:r>
          </a:p>
          <a:p>
            <a:pPr marL="914400" marR="5080" algn="l">
              <a:spcBef>
                <a:spcPts val="360"/>
              </a:spcBef>
              <a:tabLst>
                <a:tab pos="10077450" algn="l"/>
              </a:tabLst>
            </a:pPr>
            <a:r>
              <a:rPr lang="en-US" sz="2000" dirty="0">
                <a:latin typeface="Arial"/>
                <a:cs typeface="Arial"/>
              </a:rPr>
              <a:t>Acquisition Only: 10 years</a:t>
            </a:r>
            <a:endParaRPr sz="2000" dirty="0">
              <a:highlight>
                <a:srgbClr val="FFFF00"/>
              </a:highligh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706" y="372173"/>
            <a:ext cx="1978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37" y="1076232"/>
            <a:ext cx="11034800" cy="14336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7225" y="1085850"/>
            <a:ext cx="10982325" cy="137160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364490" rIns="0" bIns="0" rtlCol="0">
            <a:spAutoFit/>
          </a:bodyPr>
          <a:lstStyle/>
          <a:p>
            <a:pPr marR="59055" algn="ctr">
              <a:lnSpc>
                <a:spcPct val="100000"/>
              </a:lnSpc>
              <a:spcBef>
                <a:spcPts val="2870"/>
              </a:spcBef>
            </a:pPr>
            <a:r>
              <a:rPr sz="4000" dirty="0"/>
              <a:t>Non-Profit</a:t>
            </a:r>
            <a:r>
              <a:rPr sz="4000" spc="-25" dirty="0"/>
              <a:t> </a:t>
            </a:r>
            <a:r>
              <a:rPr sz="4000" dirty="0"/>
              <a:t>Operating</a:t>
            </a:r>
            <a:r>
              <a:rPr sz="4000" spc="-25" dirty="0"/>
              <a:t> </a:t>
            </a:r>
            <a:r>
              <a:rPr sz="4000" spc="-10" dirty="0"/>
              <a:t>Expenses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736600" y="3425380"/>
            <a:ext cx="10318750" cy="286745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71755" marR="5080" lvl="0" indent="0" defTabSz="914400" eaLnBrk="1" fontAlgn="auto" latinLnBrk="0" hangingPunct="1">
              <a:lnSpc>
                <a:spcPts val="2680"/>
              </a:lnSpc>
              <a:spcBef>
                <a:spcPts val="269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  <a:tab pos="2087880" algn="l"/>
                <a:tab pos="2561590" algn="l"/>
                <a:tab pos="3578225" algn="l"/>
                <a:tab pos="5052695" algn="l"/>
                <a:tab pos="5645785" algn="l"/>
                <a:tab pos="7271384" algn="l"/>
                <a:tab pos="8678545" algn="l"/>
                <a:tab pos="10050145" algn="l"/>
              </a:tabLst>
              <a:defRPr/>
            </a:pP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In service of Qualifying Populations.</a:t>
            </a:r>
          </a:p>
          <a:p>
            <a:pPr marL="71755" marR="5080" lvl="0" indent="0" defTabSz="914400" eaLnBrk="1" fontAlgn="auto" latinLnBrk="0" hangingPunct="1">
              <a:lnSpc>
                <a:spcPts val="2680"/>
              </a:lnSpc>
              <a:spcBef>
                <a:spcPts val="269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  <a:tab pos="2087880" algn="l"/>
                <a:tab pos="2561590" algn="l"/>
                <a:tab pos="3578225" algn="l"/>
                <a:tab pos="5052695" algn="l"/>
                <a:tab pos="5645785" algn="l"/>
                <a:tab pos="7271384" algn="l"/>
                <a:tab pos="8678545" algn="l"/>
                <a:tab pos="10050145" algn="l"/>
              </a:tabLst>
              <a:defRPr/>
            </a:pPr>
            <a:r>
              <a:rPr lang="en-US" sz="2400" b="1" spc="-2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Funds may be used for general administrative and operational costs not tied to a specific project, such as Salaries, Rent, Insurance, etc.</a:t>
            </a:r>
          </a:p>
          <a:p>
            <a:pPr marL="71755" marR="5080" lvl="0" indent="0" defTabSz="914400" eaLnBrk="1" fontAlgn="auto" latinLnBrk="0" hangingPunct="1">
              <a:lnSpc>
                <a:spcPts val="2680"/>
              </a:lnSpc>
              <a:spcBef>
                <a:spcPts val="269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  <a:tab pos="2087880" algn="l"/>
                <a:tab pos="2561590" algn="l"/>
                <a:tab pos="3578225" algn="l"/>
                <a:tab pos="5052695" algn="l"/>
                <a:tab pos="5645785" algn="l"/>
                <a:tab pos="7271384" algn="l"/>
                <a:tab pos="8678545" algn="l"/>
                <a:tab pos="10050145" algn="l"/>
              </a:tabLst>
              <a:defRPr/>
            </a:pPr>
            <a:r>
              <a:rPr lang="en-US" sz="2400" b="1" spc="-2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The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amount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of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funds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available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for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non-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profit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capacity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building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is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capped</a:t>
            </a:r>
            <a:r>
              <a:rPr lang="en-US" sz="2400" b="1" spc="-1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at</a:t>
            </a:r>
            <a:r>
              <a:rPr lang="en-US" sz="2400" b="1" spc="-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5%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of</a:t>
            </a:r>
            <a:r>
              <a:rPr lang="en-US" sz="2400" b="1" spc="-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the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total</a:t>
            </a:r>
            <a:r>
              <a:rPr lang="en-US" sz="2400" b="1" spc="-5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b="1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grant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ea typeface="+mn-ea"/>
                <a:cs typeface="Arial"/>
              </a:rPr>
              <a:t> award.</a:t>
            </a:r>
          </a:p>
          <a:p>
            <a:pPr marL="71755" marR="5080" indent="-59690">
              <a:lnSpc>
                <a:spcPts val="2680"/>
              </a:lnSpc>
              <a:spcBef>
                <a:spcPts val="360"/>
              </a:spcBef>
              <a:tabLst>
                <a:tab pos="883285" algn="l"/>
                <a:tab pos="1788160" algn="l"/>
                <a:tab pos="2404110" algn="l"/>
                <a:tab pos="3694429" algn="l"/>
                <a:tab pos="4360545" algn="l"/>
                <a:tab pos="5569585" algn="l"/>
                <a:tab pos="6184265" algn="l"/>
                <a:tab pos="6612890" algn="l"/>
                <a:tab pos="7413625" algn="l"/>
                <a:tab pos="8860155" algn="l"/>
                <a:tab pos="9847580" algn="l"/>
              </a:tabLst>
            </a:pPr>
            <a:endParaRPr sz="2400" dirty="0">
              <a:highlight>
                <a:srgbClr val="FFFF00"/>
              </a:highligh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7706" y="372173"/>
            <a:ext cx="1978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37" y="1076232"/>
            <a:ext cx="11034800" cy="14336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7225" y="1085850"/>
            <a:ext cx="10982325" cy="1371600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364490" rIns="0" bIns="0" rtlCol="0">
            <a:spAutoFit/>
          </a:bodyPr>
          <a:lstStyle/>
          <a:p>
            <a:pPr marR="680085" algn="ctr">
              <a:lnSpc>
                <a:spcPct val="100000"/>
              </a:lnSpc>
              <a:spcBef>
                <a:spcPts val="2870"/>
              </a:spcBef>
            </a:pPr>
            <a:r>
              <a:rPr sz="4000" dirty="0"/>
              <a:t>Non-Profit</a:t>
            </a:r>
            <a:r>
              <a:rPr sz="4000" spc="-125" dirty="0"/>
              <a:t> </a:t>
            </a:r>
            <a:r>
              <a:rPr sz="4000" dirty="0"/>
              <a:t>Capacity</a:t>
            </a:r>
            <a:r>
              <a:rPr sz="4000" spc="-130" dirty="0"/>
              <a:t> </a:t>
            </a:r>
            <a:r>
              <a:rPr sz="4000" spc="-10" dirty="0"/>
              <a:t>Building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36600" y="3425380"/>
            <a:ext cx="10318750" cy="257249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R="5080" indent="12700">
              <a:lnSpc>
                <a:spcPts val="2680"/>
              </a:lnSpc>
              <a:spcBef>
                <a:spcPts val="360"/>
              </a:spcBef>
            </a:pPr>
            <a:r>
              <a:rPr lang="en-US" spc="-25" dirty="0"/>
              <a:t>In service of Qualifying Populations.</a:t>
            </a:r>
          </a:p>
          <a:p>
            <a:pPr marR="5080" indent="12700">
              <a:lnSpc>
                <a:spcPts val="2680"/>
              </a:lnSpc>
              <a:spcBef>
                <a:spcPts val="360"/>
              </a:spcBef>
            </a:pPr>
            <a:endParaRPr lang="en-US" dirty="0"/>
          </a:p>
          <a:p>
            <a:pPr marR="5080" indent="12700">
              <a:lnSpc>
                <a:spcPts val="2680"/>
              </a:lnSpc>
              <a:spcBef>
                <a:spcPts val="360"/>
              </a:spcBef>
            </a:pPr>
            <a:r>
              <a:rPr lang="en-US" dirty="0"/>
              <a:t>Intended to enhance the reach, capability, or efficiency of a service organization.</a:t>
            </a:r>
            <a:endParaRPr spc="-10" dirty="0"/>
          </a:p>
          <a:p>
            <a:pPr marL="71755" marR="5080">
              <a:lnSpc>
                <a:spcPts val="2680"/>
              </a:lnSpc>
              <a:spcBef>
                <a:spcPts val="2690"/>
              </a:spcBef>
              <a:tabLst>
                <a:tab pos="800100" algn="l"/>
                <a:tab pos="2087880" algn="l"/>
                <a:tab pos="2561590" algn="l"/>
                <a:tab pos="3578225" algn="l"/>
                <a:tab pos="5052695" algn="l"/>
                <a:tab pos="5645785" algn="l"/>
                <a:tab pos="7271384" algn="l"/>
                <a:tab pos="8678545" algn="l"/>
                <a:tab pos="10050145" algn="l"/>
              </a:tabLst>
            </a:pPr>
            <a:r>
              <a:rPr spc="-25" dirty="0"/>
              <a:t>The</a:t>
            </a:r>
            <a:r>
              <a:rPr lang="en-US" spc="-25" dirty="0"/>
              <a:t> </a:t>
            </a:r>
            <a:r>
              <a:rPr spc="-10" dirty="0"/>
              <a:t>amount</a:t>
            </a:r>
            <a:r>
              <a:rPr lang="en-US" spc="-10" dirty="0"/>
              <a:t> </a:t>
            </a:r>
            <a:r>
              <a:rPr spc="-25" dirty="0"/>
              <a:t>of</a:t>
            </a:r>
            <a:r>
              <a:rPr lang="en-US" spc="-25" dirty="0"/>
              <a:t> </a:t>
            </a:r>
            <a:r>
              <a:rPr spc="-10" dirty="0"/>
              <a:t>funds</a:t>
            </a:r>
            <a:r>
              <a:rPr lang="en-US" spc="-10" dirty="0"/>
              <a:t> </a:t>
            </a:r>
            <a:r>
              <a:rPr spc="-10" dirty="0"/>
              <a:t>available</a:t>
            </a:r>
            <a:r>
              <a:rPr lang="en-US" spc="-10" dirty="0"/>
              <a:t> </a:t>
            </a:r>
            <a:r>
              <a:rPr spc="-25" dirty="0"/>
              <a:t>for</a:t>
            </a:r>
            <a:r>
              <a:rPr lang="en-US" spc="-25" dirty="0"/>
              <a:t> </a:t>
            </a:r>
            <a:r>
              <a:rPr dirty="0"/>
              <a:t>non-</a:t>
            </a:r>
            <a:r>
              <a:rPr spc="-10" dirty="0"/>
              <a:t>profit</a:t>
            </a:r>
            <a:r>
              <a:rPr lang="en-US" spc="-10" dirty="0"/>
              <a:t> </a:t>
            </a:r>
            <a:r>
              <a:rPr spc="-10" dirty="0"/>
              <a:t>capacity</a:t>
            </a:r>
            <a:r>
              <a:rPr lang="en-US" spc="-10" dirty="0"/>
              <a:t> </a:t>
            </a:r>
            <a:r>
              <a:rPr spc="-10" dirty="0"/>
              <a:t>building</a:t>
            </a:r>
            <a:r>
              <a:rPr lang="en-US" spc="-10" dirty="0"/>
              <a:t> </a:t>
            </a:r>
            <a:r>
              <a:rPr spc="-25"/>
              <a:t>is</a:t>
            </a:r>
            <a:r>
              <a:rPr lang="en-US" spc="-25"/>
              <a:t> </a:t>
            </a:r>
            <a:r>
              <a:t>capped</a:t>
            </a:r>
            <a:r>
              <a:rPr lang="en-US"/>
              <a:t> </a:t>
            </a:r>
            <a:r>
              <a:t>at</a:t>
            </a:r>
            <a:r>
              <a:rPr lang="en-US"/>
              <a:t> </a:t>
            </a:r>
            <a:r>
              <a:t>5%</a:t>
            </a:r>
            <a:r>
              <a:rPr lang="en-US" spc="-10" dirty="0"/>
              <a:t> </a:t>
            </a:r>
            <a:r>
              <a:t>of</a:t>
            </a:r>
            <a:r>
              <a:rPr spc="-5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total</a:t>
            </a:r>
            <a:r>
              <a:rPr spc="-5" dirty="0"/>
              <a:t> </a:t>
            </a:r>
            <a:r>
              <a:rPr dirty="0"/>
              <a:t>grant</a:t>
            </a:r>
            <a:r>
              <a:rPr spc="-10" dirty="0"/>
              <a:t> award.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036" rIns="0" bIns="0" rtlCol="0">
            <a:spAutoFit/>
          </a:bodyPr>
          <a:lstStyle/>
          <a:p>
            <a:pPr marL="4493895">
              <a:lnSpc>
                <a:spcPct val="100000"/>
              </a:lnSpc>
              <a:spcBef>
                <a:spcPts val="105"/>
              </a:spcBef>
            </a:pPr>
            <a:r>
              <a:rPr sz="3600" b="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b="0" spc="-190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dirty="0">
                <a:solidFill>
                  <a:srgbClr val="00467E"/>
                </a:solidFill>
              </a:rPr>
              <a:t>Overview</a:t>
            </a:r>
            <a:r>
              <a:rPr sz="2400" spc="-50" dirty="0">
                <a:solidFill>
                  <a:srgbClr val="00467E"/>
                </a:solidFill>
              </a:rPr>
              <a:t> </a:t>
            </a:r>
            <a:r>
              <a:rPr sz="2400" dirty="0">
                <a:solidFill>
                  <a:srgbClr val="00467E"/>
                </a:solidFill>
              </a:rPr>
              <a:t>of</a:t>
            </a:r>
            <a:r>
              <a:rPr sz="2400" spc="-35" dirty="0">
                <a:solidFill>
                  <a:srgbClr val="00467E"/>
                </a:solidFill>
              </a:rPr>
              <a:t> </a:t>
            </a:r>
            <a:r>
              <a:rPr sz="2400" spc="-10" dirty="0">
                <a:solidFill>
                  <a:srgbClr val="00467E"/>
                </a:solidFill>
              </a:rPr>
              <a:t>Funding</a:t>
            </a:r>
            <a:endParaRPr sz="240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2554" y="1807464"/>
            <a:ext cx="6219190" cy="3705860"/>
          </a:xfrm>
          <a:prstGeom prst="rect">
            <a:avLst/>
          </a:prstGeom>
        </p:spPr>
        <p:txBody>
          <a:bodyPr vert="horz" wrap="square" lIns="0" tIns="208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40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spc="-140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Qualifying</a:t>
            </a:r>
            <a:r>
              <a:rPr sz="2400" b="1" spc="-12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467E"/>
                </a:solidFill>
                <a:latin typeface="Arial"/>
                <a:cs typeface="Arial"/>
              </a:rPr>
              <a:t>Populations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spc="-45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Eligible</a:t>
            </a:r>
            <a:r>
              <a:rPr sz="2400" b="1" spc="-229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467E"/>
                </a:solidFill>
                <a:latin typeface="Arial"/>
                <a:cs typeface="Arial"/>
              </a:rPr>
              <a:t>Uses</a:t>
            </a:r>
            <a:endParaRPr sz="2400" dirty="0">
              <a:latin typeface="Arial"/>
              <a:cs typeface="Arial"/>
            </a:endParaRPr>
          </a:p>
          <a:p>
            <a:pPr marL="479425" marR="5080" indent="-467359">
              <a:lnSpc>
                <a:spcPct val="93900"/>
              </a:lnSpc>
              <a:spcBef>
                <a:spcPts val="1800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spc="-195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Identify</a:t>
            </a:r>
            <a:r>
              <a:rPr sz="2400" b="1" spc="-114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Priority</a:t>
            </a:r>
            <a:r>
              <a:rPr sz="2400" b="1" spc="-16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Needs/Gaps</a:t>
            </a:r>
            <a:r>
              <a:rPr sz="2400" b="1" spc="3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for</a:t>
            </a:r>
            <a:r>
              <a:rPr sz="2400" b="1" spc="-2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467E"/>
                </a:solidFill>
                <a:latin typeface="Arial"/>
                <a:cs typeface="Arial"/>
              </a:rPr>
              <a:t>Special Populations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4185"/>
              </a:lnSpc>
              <a:spcBef>
                <a:spcPts val="1775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spc="-150" dirty="0">
                <a:solidFill>
                  <a:srgbClr val="549FD3"/>
                </a:solidFill>
                <a:latin typeface="Cambria Math"/>
                <a:cs typeface="Cambria Math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Learn</a:t>
            </a:r>
            <a:r>
              <a:rPr sz="2400" b="1" spc="-12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What</a:t>
            </a:r>
            <a:r>
              <a:rPr sz="2400" b="1" spc="-6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467E"/>
                </a:solidFill>
                <a:latin typeface="Arial"/>
                <a:cs typeface="Arial"/>
              </a:rPr>
              <a:t>Programs/Projects </a:t>
            </a:r>
            <a:r>
              <a:rPr sz="2400" b="1" spc="-25" dirty="0">
                <a:solidFill>
                  <a:srgbClr val="00467E"/>
                </a:solidFill>
                <a:latin typeface="Arial"/>
                <a:cs typeface="Arial"/>
              </a:rPr>
              <a:t>are</a:t>
            </a:r>
            <a:endParaRPr sz="2400" dirty="0">
              <a:latin typeface="Arial"/>
              <a:cs typeface="Arial"/>
            </a:endParaRPr>
          </a:p>
          <a:p>
            <a:pPr marL="479425">
              <a:lnSpc>
                <a:spcPts val="2745"/>
              </a:lnSpc>
            </a:pP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Currently</a:t>
            </a:r>
            <a:r>
              <a:rPr sz="2400" b="1" spc="-8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67E"/>
                </a:solidFill>
                <a:latin typeface="Arial"/>
                <a:cs typeface="Arial"/>
              </a:rPr>
              <a:t>in</a:t>
            </a:r>
            <a:r>
              <a:rPr sz="2400" b="1" spc="-6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467E"/>
                </a:solidFill>
                <a:latin typeface="Arial"/>
                <a:cs typeface="Arial"/>
              </a:rPr>
              <a:t>Development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0E383-4665-4256-87F6-26446E56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95375"/>
            <a:ext cx="4067175" cy="5581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70975" y="334962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1FE603B-AB10-46C4-9884-06C8732C9673}"/>
              </a:ext>
            </a:extLst>
          </p:cNvPr>
          <p:cNvSpPr txBox="1"/>
          <p:nvPr/>
        </p:nvSpPr>
        <p:spPr>
          <a:xfrm>
            <a:off x="1219201" y="3425393"/>
            <a:ext cx="9448800" cy="73866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l">
              <a:lnSpc>
                <a:spcPts val="2680"/>
              </a:lnSpc>
              <a:spcBef>
                <a:spcPts val="360"/>
              </a:spcBef>
              <a:tabLst>
                <a:tab pos="10077450" algn="l"/>
              </a:tabLst>
            </a:pP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0835"/>
                </a:solidFill>
                <a:latin typeface="Arial"/>
                <a:cs typeface="Arial"/>
              </a:rPr>
              <a:t>City</a:t>
            </a:r>
            <a:r>
              <a:rPr lang="en-US" sz="2400" b="1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Pawtucket 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has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chosen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not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lang="en-US"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0835"/>
                </a:solidFill>
                <a:latin typeface="Arial"/>
                <a:cs typeface="Arial"/>
              </a:rPr>
              <a:t>fund</a:t>
            </a:r>
            <a:r>
              <a:rPr lang="en-US" sz="2400" b="1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activities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unde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r 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the </a:t>
            </a:r>
            <a:r>
              <a:rPr lang="en-US" sz="2400" b="1" spc="-10" dirty="0">
                <a:solidFill>
                  <a:srgbClr val="000835"/>
                </a:solidFill>
                <a:latin typeface="Arial"/>
                <a:cs typeface="Arial"/>
              </a:rPr>
              <a:t>Tenant Based Rental Assistance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category.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478AF6-99F4-4F49-BCC3-BD4CA146B61E}"/>
              </a:ext>
            </a:extLst>
          </p:cNvPr>
          <p:cNvSpPr txBox="1">
            <a:spLocks/>
          </p:cNvSpPr>
          <p:nvPr/>
        </p:nvSpPr>
        <p:spPr>
          <a:xfrm>
            <a:off x="657225" y="1085850"/>
            <a:ext cx="10982325" cy="983603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36449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80085" algn="ctr">
              <a:spcBef>
                <a:spcPts val="2870"/>
              </a:spcBef>
            </a:pPr>
            <a:r>
              <a:rPr lang="en-US" sz="4000" dirty="0"/>
              <a:t>Tenant Based Rental Assistance (TBRA)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0272" y="2009775"/>
            <a:ext cx="10767378" cy="540532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254"/>
              </a:spcBef>
            </a:pPr>
            <a:r>
              <a:rPr sz="3300" dirty="0">
                <a:solidFill>
                  <a:srgbClr val="539FD2"/>
                </a:solidFill>
                <a:latin typeface="Arial"/>
                <a:cs typeface="Arial"/>
              </a:rPr>
              <a:t>1.</a:t>
            </a:r>
            <a:r>
              <a:rPr sz="3300" spc="-3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Qualifying</a:t>
            </a:r>
            <a:r>
              <a:rPr sz="2150" spc="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individuals</a:t>
            </a:r>
            <a:r>
              <a:rPr sz="2150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families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0272" y="2790825"/>
            <a:ext cx="10767378" cy="551433"/>
          </a:xfrm>
          <a:prstGeom prst="rect">
            <a:avLst/>
          </a:prstGeom>
          <a:ln w="19049">
            <a:solidFill>
              <a:srgbClr val="539FD2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340"/>
              </a:spcBef>
            </a:pPr>
            <a:r>
              <a:rPr sz="3300" dirty="0">
                <a:solidFill>
                  <a:srgbClr val="539FD2"/>
                </a:solidFill>
                <a:latin typeface="Arial"/>
                <a:cs typeface="Arial"/>
              </a:rPr>
              <a:t>2.</a:t>
            </a:r>
            <a:r>
              <a:rPr sz="3300" spc="-2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Separate</a:t>
            </a:r>
            <a:r>
              <a:rPr sz="2150" spc="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activity</a:t>
            </a:r>
            <a:r>
              <a:rPr sz="2150" spc="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15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combination</a:t>
            </a:r>
            <a:r>
              <a:rPr sz="2150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215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150" spc="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HOME-ARP</a:t>
            </a:r>
            <a:r>
              <a:rPr sz="2150" spc="2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activities.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0272" y="3571875"/>
            <a:ext cx="10767378" cy="561692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47320">
              <a:lnSpc>
                <a:spcPct val="100000"/>
              </a:lnSpc>
              <a:spcBef>
                <a:spcPts val="420"/>
              </a:spcBef>
            </a:pPr>
            <a:r>
              <a:rPr sz="3300" dirty="0">
                <a:solidFill>
                  <a:srgbClr val="539FD2"/>
                </a:solidFill>
                <a:latin typeface="Arial"/>
                <a:cs typeface="Arial"/>
              </a:rPr>
              <a:t>3.</a:t>
            </a:r>
            <a:r>
              <a:rPr sz="3300" spc="-1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Not</a:t>
            </a:r>
            <a:r>
              <a:rPr sz="2150" spc="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already</a:t>
            </a:r>
            <a:r>
              <a:rPr sz="215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receiving</a:t>
            </a:r>
            <a:r>
              <a:rPr sz="2150" spc="1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these</a:t>
            </a:r>
            <a:r>
              <a:rPr sz="2150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r>
              <a:rPr sz="2150" spc="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through</a:t>
            </a:r>
            <a:r>
              <a:rPr sz="2150" spc="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another</a:t>
            </a:r>
            <a:r>
              <a:rPr sz="2150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program.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062" y="1194117"/>
            <a:ext cx="1043368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Supportive</a:t>
            </a:r>
            <a:r>
              <a:rPr sz="3200" b="1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r>
              <a:rPr sz="3200" b="1" spc="-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3200" b="1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compliance</a:t>
            </a:r>
            <a:r>
              <a:rPr sz="3200" b="1" spc="-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3200" b="1" spc="-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3200" b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835"/>
                </a:solidFill>
                <a:latin typeface="Arial"/>
                <a:cs typeface="Arial"/>
              </a:rPr>
              <a:t>following: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6688" y="4629019"/>
            <a:ext cx="11435080" cy="1938655"/>
            <a:chOff x="266688" y="4629019"/>
            <a:chExt cx="11435080" cy="193865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88" y="4629019"/>
              <a:ext cx="11434848" cy="193851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5275" y="4638674"/>
              <a:ext cx="11382375" cy="1876425"/>
            </a:xfrm>
            <a:custGeom>
              <a:avLst/>
              <a:gdLst/>
              <a:ahLst/>
              <a:cxnLst/>
              <a:rect l="l" t="t" r="r" b="b"/>
              <a:pathLst>
                <a:path w="11382375" h="1876425">
                  <a:moveTo>
                    <a:pt x="11382373" y="0"/>
                  </a:moveTo>
                  <a:lnTo>
                    <a:pt x="0" y="0"/>
                  </a:lnTo>
                  <a:lnTo>
                    <a:pt x="0" y="1876424"/>
                  </a:lnTo>
                  <a:lnTo>
                    <a:pt x="11382373" y="1876424"/>
                  </a:lnTo>
                  <a:lnTo>
                    <a:pt x="11382373" y="0"/>
                  </a:lnTo>
                  <a:close/>
                </a:path>
              </a:pathLst>
            </a:custGeom>
            <a:solidFill>
              <a:srgbClr val="539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0272" y="4911090"/>
            <a:ext cx="4688205" cy="1308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0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There</a:t>
            </a:r>
            <a:r>
              <a:rPr sz="2750" b="1" spc="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are</a:t>
            </a:r>
            <a:r>
              <a:rPr sz="2750" b="1" spc="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three</a:t>
            </a:r>
            <a:r>
              <a:rPr sz="2750" b="1" spc="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categories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750" b="1" spc="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eligible</a:t>
            </a:r>
            <a:r>
              <a:rPr sz="2750" b="1" spc="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supportive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r>
              <a:rPr sz="2750" b="1" spc="2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under</a:t>
            </a:r>
            <a:r>
              <a:rPr sz="2750" b="1" spc="1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HOME-</a:t>
            </a:r>
            <a:r>
              <a:rPr sz="2750" b="1" spc="-20" dirty="0">
                <a:solidFill>
                  <a:srgbClr val="000835"/>
                </a:solidFill>
                <a:latin typeface="Arial"/>
                <a:cs typeface="Arial"/>
              </a:rPr>
              <a:t>ARP: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2000" y="4755710"/>
            <a:ext cx="4872355" cy="16177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970">
              <a:lnSpc>
                <a:spcPts val="3935"/>
              </a:lnSpc>
              <a:spcBef>
                <a:spcPts val="135"/>
              </a:spcBef>
              <a:tabLst>
                <a:tab pos="480695" algn="l"/>
              </a:tabLst>
            </a:pPr>
            <a:r>
              <a:rPr sz="3500" spc="-490" dirty="0">
                <a:solidFill>
                  <a:srgbClr val="FFFFFF"/>
                </a:solidFill>
                <a:latin typeface="Cambria Math"/>
                <a:cs typeface="Cambria Math"/>
              </a:rPr>
              <a:t>▹</a:t>
            </a:r>
            <a:r>
              <a:rPr sz="3500" dirty="0">
                <a:solidFill>
                  <a:srgbClr val="FFFFFF"/>
                </a:solidFill>
                <a:latin typeface="Cambria Math"/>
                <a:cs typeface="Cambria Math"/>
              </a:rPr>
              <a:t>	</a:t>
            </a:r>
            <a:r>
              <a:rPr sz="2350" b="1" spc="-200" dirty="0">
                <a:solidFill>
                  <a:srgbClr val="000835"/>
                </a:solidFill>
                <a:latin typeface="Arial"/>
                <a:cs typeface="Arial"/>
              </a:rPr>
              <a:t>McKinney-</a:t>
            </a:r>
            <a:r>
              <a:rPr sz="2350" b="1" spc="-215" dirty="0">
                <a:solidFill>
                  <a:srgbClr val="000835"/>
                </a:solidFill>
                <a:latin typeface="Arial"/>
                <a:cs typeface="Arial"/>
              </a:rPr>
              <a:t>Vento</a:t>
            </a:r>
            <a:r>
              <a:rPr sz="2350" b="1" spc="-20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50" spc="-160" dirty="0">
                <a:solidFill>
                  <a:srgbClr val="000835"/>
                </a:solidFill>
                <a:latin typeface="Arial"/>
                <a:cs typeface="Arial"/>
              </a:rPr>
              <a:t>(homeless</a:t>
            </a:r>
            <a:r>
              <a:rPr sz="185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50" spc="-125" dirty="0">
                <a:solidFill>
                  <a:srgbClr val="000835"/>
                </a:solidFill>
                <a:latin typeface="Arial"/>
                <a:cs typeface="Arial"/>
              </a:rPr>
              <a:t>at</a:t>
            </a:r>
            <a:r>
              <a:rPr sz="185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50" spc="-95" dirty="0">
                <a:solidFill>
                  <a:srgbClr val="000835"/>
                </a:solidFill>
                <a:latin typeface="Arial"/>
                <a:cs typeface="Arial"/>
              </a:rPr>
              <a:t>initial</a:t>
            </a:r>
            <a:r>
              <a:rPr sz="185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50" spc="-60" dirty="0">
                <a:solidFill>
                  <a:srgbClr val="000835"/>
                </a:solidFill>
                <a:latin typeface="Arial"/>
                <a:cs typeface="Arial"/>
              </a:rPr>
              <a:t>intake)</a:t>
            </a:r>
            <a:endParaRPr sz="1850" dirty="0">
              <a:latin typeface="Arial"/>
              <a:cs typeface="Arial"/>
            </a:endParaRPr>
          </a:p>
          <a:p>
            <a:pPr marL="13970">
              <a:lnSpc>
                <a:spcPts val="3620"/>
              </a:lnSpc>
              <a:tabLst>
                <a:tab pos="480695" algn="l"/>
              </a:tabLst>
            </a:pPr>
            <a:r>
              <a:rPr sz="3450" spc="-455" dirty="0">
                <a:solidFill>
                  <a:srgbClr val="FFFFFF"/>
                </a:solidFill>
                <a:latin typeface="Cambria Math"/>
                <a:cs typeface="Cambria Math"/>
              </a:rPr>
              <a:t>▹</a:t>
            </a:r>
            <a:r>
              <a:rPr sz="3450" dirty="0">
                <a:solidFill>
                  <a:srgbClr val="FFFFFF"/>
                </a:solidFill>
                <a:latin typeface="Cambria Math"/>
                <a:cs typeface="Cambria Math"/>
              </a:rPr>
              <a:t>	</a:t>
            </a:r>
            <a:r>
              <a:rPr sz="2350" b="1" spc="-204" dirty="0">
                <a:solidFill>
                  <a:srgbClr val="000835"/>
                </a:solidFill>
                <a:latin typeface="Arial"/>
                <a:cs typeface="Arial"/>
              </a:rPr>
              <a:t>Homelessness</a:t>
            </a:r>
            <a:r>
              <a:rPr sz="2350" b="1" spc="-1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50" b="1" spc="-65" dirty="0">
                <a:solidFill>
                  <a:srgbClr val="000835"/>
                </a:solidFill>
                <a:latin typeface="Arial"/>
                <a:cs typeface="Arial"/>
              </a:rPr>
              <a:t>Prevention</a:t>
            </a:r>
            <a:endParaRPr sz="2350" dirty="0">
              <a:latin typeface="Arial"/>
              <a:cs typeface="Arial"/>
            </a:endParaRPr>
          </a:p>
          <a:p>
            <a:pPr marL="12700">
              <a:lnSpc>
                <a:spcPts val="3315"/>
              </a:lnSpc>
              <a:tabLst>
                <a:tab pos="479425" algn="l"/>
              </a:tabLst>
            </a:pPr>
            <a:r>
              <a:rPr sz="3000" spc="-50" dirty="0">
                <a:solidFill>
                  <a:srgbClr val="FFFFFF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FFFFFF"/>
                </a:solidFill>
                <a:latin typeface="Cambria Math"/>
                <a:cs typeface="Cambria Math"/>
              </a:rPr>
              <a:t>	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3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2300" b="1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endParaRPr lang="en-US" sz="2300" b="1" spc="55" dirty="0">
              <a:solidFill>
                <a:srgbClr val="000835"/>
              </a:solidFill>
              <a:latin typeface="Arial"/>
              <a:cs typeface="Arial"/>
            </a:endParaRPr>
          </a:p>
          <a:p>
            <a:pPr marL="12700">
              <a:tabLst>
                <a:tab pos="479425" algn="l"/>
              </a:tabLst>
            </a:pPr>
            <a:r>
              <a:rPr lang="en-US" sz="1400" b="1" dirty="0">
                <a:solidFill>
                  <a:srgbClr val="000835"/>
                </a:solidFill>
                <a:latin typeface="Arial"/>
                <a:cs typeface="Arial"/>
              </a:rPr>
              <a:t>		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(as</a:t>
            </a:r>
            <a:r>
              <a:rPr sz="1400" b="1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defined</a:t>
            </a:r>
            <a:r>
              <a:rPr sz="1400" b="1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at</a:t>
            </a:r>
            <a:r>
              <a:rPr sz="1400" b="1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24</a:t>
            </a:r>
            <a:r>
              <a:rPr sz="1400" b="1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0835"/>
                </a:solidFill>
                <a:latin typeface="Arial"/>
                <a:cs typeface="Arial"/>
              </a:rPr>
              <a:t>CFR</a:t>
            </a:r>
            <a:r>
              <a:rPr lang="en-US" sz="1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5.100</a:t>
            </a:r>
            <a:r>
              <a:rPr sz="1400" b="1" spc="-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400" b="1" spc="-10" dirty="0">
                <a:solidFill>
                  <a:srgbClr val="000835"/>
                </a:solidFill>
                <a:latin typeface="Arial"/>
                <a:cs typeface="Arial"/>
              </a:rPr>
              <a:t> 5.111)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29065" y="360768"/>
            <a:ext cx="198120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500" y="409003"/>
            <a:ext cx="4290060" cy="62845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527175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ELIGIBLE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  <a:p>
            <a:pPr marL="13970">
              <a:lnSpc>
                <a:spcPts val="1745"/>
              </a:lnSpc>
              <a:spcBef>
                <a:spcPts val="1920"/>
              </a:spcBef>
            </a:pPr>
            <a:r>
              <a:rPr sz="1550" b="1" spc="-30" dirty="0">
                <a:solidFill>
                  <a:srgbClr val="000835"/>
                </a:solidFill>
                <a:latin typeface="Arial"/>
                <a:cs typeface="Arial"/>
              </a:rPr>
              <a:t>MCKINNEY-</a:t>
            </a:r>
            <a:r>
              <a:rPr sz="1550" b="1" dirty="0">
                <a:solidFill>
                  <a:srgbClr val="000835"/>
                </a:solidFill>
                <a:latin typeface="Arial"/>
                <a:cs typeface="Arial"/>
              </a:rPr>
              <a:t>VENTO</a:t>
            </a:r>
            <a:r>
              <a:rPr sz="1550" b="1" spc="3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835"/>
                </a:solidFill>
                <a:latin typeface="Arial"/>
                <a:cs typeface="Arial"/>
              </a:rPr>
              <a:t>SUPPORTIVE</a:t>
            </a:r>
            <a:r>
              <a:rPr sz="1550" b="1" spc="3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600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Childcare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5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Education</a:t>
            </a:r>
            <a:r>
              <a:rPr sz="1550" b="1" spc="19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Employment</a:t>
            </a:r>
            <a:r>
              <a:rPr sz="1550" b="1" spc="17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Assistance</a:t>
            </a:r>
            <a:r>
              <a:rPr sz="1550" b="1" spc="19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&amp;</a:t>
            </a:r>
            <a:r>
              <a:rPr sz="1550" b="1" spc="7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Job</a:t>
            </a:r>
            <a:r>
              <a:rPr sz="1550" b="1" spc="10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Training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spc="-20" dirty="0">
                <a:solidFill>
                  <a:srgbClr val="00467E"/>
                </a:solidFill>
                <a:latin typeface="Arial"/>
                <a:cs typeface="Arial"/>
              </a:rPr>
              <a:t>Food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Housing</a:t>
            </a:r>
            <a:r>
              <a:rPr sz="1550" b="1" spc="22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Search</a:t>
            </a:r>
            <a:r>
              <a:rPr sz="1550" b="1" spc="6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&amp;</a:t>
            </a:r>
            <a:r>
              <a:rPr sz="1550" b="1" spc="4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Counseling</a:t>
            </a:r>
            <a:r>
              <a:rPr sz="1550" b="1" spc="229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Legal</a:t>
            </a:r>
            <a:r>
              <a:rPr sz="1550" b="1" spc="13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5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Life</a:t>
            </a:r>
            <a:r>
              <a:rPr sz="1550" b="1" spc="6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Skills</a:t>
            </a:r>
            <a:r>
              <a:rPr sz="1550" b="1" spc="19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Training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Mental</a:t>
            </a:r>
            <a:r>
              <a:rPr sz="1550" b="1" spc="12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Health</a:t>
            </a:r>
            <a:r>
              <a:rPr sz="1550" b="1" spc="20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Outpatient</a:t>
            </a:r>
            <a:r>
              <a:rPr sz="1550" b="1" spc="18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Health</a:t>
            </a:r>
            <a:r>
              <a:rPr sz="1550" b="1" spc="19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Outreach</a:t>
            </a:r>
            <a:r>
              <a:rPr sz="1550" b="1" spc="24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Substance</a:t>
            </a:r>
            <a:r>
              <a:rPr sz="1550" b="1" spc="7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Abuse</a:t>
            </a:r>
            <a:r>
              <a:rPr sz="1550" b="1" spc="17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Treatment</a:t>
            </a:r>
            <a:r>
              <a:rPr sz="1550" b="1" spc="14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Services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5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Transportation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Case</a:t>
            </a:r>
            <a:r>
              <a:rPr sz="1550" b="1" spc="10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Management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Mediation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1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Credit</a:t>
            </a:r>
            <a:r>
              <a:rPr sz="1550" b="1" spc="185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Repair</a:t>
            </a:r>
            <a:endParaRPr sz="1550">
              <a:latin typeface="Arial"/>
              <a:cs typeface="Arial"/>
            </a:endParaRPr>
          </a:p>
          <a:p>
            <a:pPr marL="13970">
              <a:lnSpc>
                <a:spcPts val="2525"/>
              </a:lnSpc>
              <a:tabLst>
                <a:tab pos="471805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Landlord/Tenant</a:t>
            </a:r>
            <a:r>
              <a:rPr sz="1550" b="1" spc="16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00467E"/>
                </a:solidFill>
                <a:latin typeface="Arial"/>
                <a:cs typeface="Arial"/>
              </a:rPr>
              <a:t>Liaison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2725"/>
              </a:lnSpc>
              <a:tabLst>
                <a:tab pos="469900" algn="l"/>
              </a:tabLst>
            </a:pPr>
            <a:r>
              <a:rPr sz="24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Financial</a:t>
            </a:r>
            <a:r>
              <a:rPr sz="1550" b="1" spc="20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467E"/>
                </a:solidFill>
                <a:latin typeface="Arial"/>
                <a:cs typeface="Arial"/>
              </a:rPr>
              <a:t>Assistance</a:t>
            </a:r>
            <a:r>
              <a:rPr sz="1550" b="1" spc="130" dirty="0">
                <a:solidFill>
                  <a:srgbClr val="00467E"/>
                </a:solidFill>
                <a:latin typeface="Arial"/>
                <a:cs typeface="Arial"/>
              </a:rPr>
              <a:t> </a:t>
            </a:r>
            <a:r>
              <a:rPr sz="1550" b="1" spc="-20" dirty="0">
                <a:solidFill>
                  <a:srgbClr val="00467E"/>
                </a:solidFill>
                <a:latin typeface="Arial"/>
                <a:cs typeface="Arial"/>
              </a:rPr>
              <a:t>Costs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75" y="1000125"/>
            <a:ext cx="71628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843280"/>
          </a:xfrm>
          <a:custGeom>
            <a:avLst/>
            <a:gdLst/>
            <a:ahLst/>
            <a:cxnLst/>
            <a:rect l="l" t="t" r="r" b="b"/>
            <a:pathLst>
              <a:path w="12192000" h="843280">
                <a:moveTo>
                  <a:pt x="12191999" y="0"/>
                </a:moveTo>
                <a:lnTo>
                  <a:pt x="0" y="0"/>
                </a:lnTo>
                <a:lnTo>
                  <a:pt x="0" y="843241"/>
                </a:lnTo>
                <a:lnTo>
                  <a:pt x="12191999" y="843241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88908" y="422407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FFFFFF"/>
                </a:solidFill>
              </a:rPr>
              <a:t>ELIGIBLE</a:t>
            </a:r>
            <a:r>
              <a:rPr sz="2000" spc="-5" dirty="0">
                <a:solidFill>
                  <a:srgbClr val="FFFFFF"/>
                </a:solidFill>
              </a:rPr>
              <a:t> </a:t>
            </a:r>
            <a:r>
              <a:rPr sz="2000" spc="-20" dirty="0">
                <a:solidFill>
                  <a:srgbClr val="FFFFFF"/>
                </a:solidFill>
              </a:rPr>
              <a:t>USES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4250" y="1035050"/>
            <a:ext cx="7620000" cy="29527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7050" y="4152226"/>
            <a:ext cx="11339830" cy="25920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000" b="1" spc="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2000" b="1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ELIGIBLE</a:t>
            </a:r>
            <a:r>
              <a:rPr sz="2000" b="1" spc="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COSTS:</a:t>
            </a:r>
            <a:endParaRPr sz="2000" dirty="0">
              <a:latin typeface="Arial"/>
              <a:cs typeface="Arial"/>
            </a:endParaRPr>
          </a:p>
          <a:p>
            <a:pPr marL="297815" marR="118110" indent="-285750">
              <a:lnSpc>
                <a:spcPts val="2010"/>
              </a:lnSpc>
              <a:spcBef>
                <a:spcPts val="1750"/>
              </a:spcBef>
              <a:buFont typeface="Arial" panose="020B0604020202020204" pitchFamily="34" charset="0"/>
              <a:buChar char="•"/>
              <a:tabLst>
                <a:tab pos="202565" algn="l"/>
              </a:tabLst>
            </a:pP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Staff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salaries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overhead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costs</a:t>
            </a:r>
            <a:r>
              <a:rPr sz="1800" spc="3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1800" spc="3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HUD-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certified</a:t>
            </a:r>
            <a:r>
              <a:rPr sz="1800" spc="3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agencies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related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directly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providing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eligible</a:t>
            </a:r>
            <a:r>
              <a:rPr sz="180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HOME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program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participants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1889"/>
              </a:lnSpc>
              <a:buFont typeface="Arial" panose="020B0604020202020204" pitchFamily="34" charset="0"/>
              <a:buChar char="•"/>
              <a:tabLst>
                <a:tab pos="202565" algn="l"/>
              </a:tabLst>
            </a:pP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Development</a:t>
            </a:r>
            <a:r>
              <a:rPr sz="18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work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plan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010"/>
              </a:lnSpc>
              <a:buFont typeface="Arial" panose="020B0604020202020204" pitchFamily="34" charset="0"/>
              <a:buChar char="•"/>
              <a:tabLst>
                <a:tab pos="202565" algn="l"/>
              </a:tabLst>
            </a:pP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Marketing</a:t>
            </a:r>
            <a:r>
              <a:rPr sz="18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8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outreach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010"/>
              </a:lnSpc>
              <a:buFont typeface="Arial" panose="020B0604020202020204" pitchFamily="34" charset="0"/>
              <a:buChar char="•"/>
              <a:tabLst>
                <a:tab pos="202565" algn="l"/>
              </a:tabLst>
            </a:pP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Financial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affordability</a:t>
            </a:r>
            <a:r>
              <a:rPr sz="18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analysis</a:t>
            </a:r>
            <a:endParaRPr sz="1800" dirty="0">
              <a:latin typeface="Arial"/>
              <a:cs typeface="Arial"/>
            </a:endParaRPr>
          </a:p>
          <a:p>
            <a:pPr marL="297815" marR="5080" indent="-285750">
              <a:lnSpc>
                <a:spcPts val="201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202565" algn="l"/>
                <a:tab pos="205104" algn="l"/>
              </a:tabLst>
            </a:pP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Action</a:t>
            </a:r>
            <a:r>
              <a:rPr sz="18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plans</a:t>
            </a:r>
            <a:r>
              <a:rPr sz="18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18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outline</a:t>
            </a:r>
            <a:r>
              <a:rPr sz="18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what</a:t>
            </a:r>
            <a:r>
              <a:rPr sz="18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counseling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agency</a:t>
            </a:r>
            <a:r>
              <a:rPr sz="18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client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will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do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meet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client's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housing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goals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1800" spc="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1800" spc="3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address</a:t>
            </a:r>
            <a:r>
              <a:rPr sz="1800" spc="3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spc="3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client's</a:t>
            </a:r>
            <a:r>
              <a:rPr sz="1800" spc="3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 problem(s)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1964"/>
              </a:lnSpc>
              <a:buFont typeface="Arial" panose="020B0604020202020204" pitchFamily="34" charset="0"/>
              <a:buChar char="•"/>
              <a:tabLst>
                <a:tab pos="222250" algn="l"/>
              </a:tabLst>
            </a:pP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Follow-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up</a:t>
            </a:r>
            <a:r>
              <a:rPr sz="180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communication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835"/>
                </a:solidFill>
                <a:latin typeface="Arial"/>
                <a:cs typeface="Arial"/>
              </a:rPr>
              <a:t>program</a:t>
            </a:r>
            <a:r>
              <a:rPr sz="18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835"/>
                </a:solidFill>
                <a:latin typeface="Arial"/>
                <a:cs typeface="Arial"/>
              </a:rPr>
              <a:t>participants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843280"/>
          </a:xfrm>
          <a:custGeom>
            <a:avLst/>
            <a:gdLst/>
            <a:ahLst/>
            <a:cxnLst/>
            <a:rect l="l" t="t" r="r" b="b"/>
            <a:pathLst>
              <a:path w="12192000" h="843280">
                <a:moveTo>
                  <a:pt x="12191999" y="0"/>
                </a:moveTo>
                <a:lnTo>
                  <a:pt x="0" y="0"/>
                </a:lnTo>
                <a:lnTo>
                  <a:pt x="0" y="843241"/>
                </a:lnTo>
                <a:lnTo>
                  <a:pt x="12191999" y="843241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88908" y="422407"/>
            <a:ext cx="1980564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FFFFFF"/>
                </a:solidFill>
              </a:rPr>
              <a:t>ELIGIBLE</a:t>
            </a:r>
            <a:r>
              <a:rPr sz="2000" spc="-5" dirty="0">
                <a:solidFill>
                  <a:srgbClr val="FFFFFF"/>
                </a:solidFill>
              </a:rPr>
              <a:t> </a:t>
            </a:r>
            <a:r>
              <a:rPr sz="2000" spc="-20" dirty="0">
                <a:solidFill>
                  <a:srgbClr val="FFFFFF"/>
                </a:solidFill>
              </a:rPr>
              <a:t>USES</a:t>
            </a:r>
            <a:endParaRPr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46143-62BB-4AAC-B9B9-5CD11A609335}"/>
              </a:ext>
            </a:extLst>
          </p:cNvPr>
          <p:cNvSpPr/>
          <p:nvPr/>
        </p:nvSpPr>
        <p:spPr>
          <a:xfrm>
            <a:off x="1143000" y="1447800"/>
            <a:ext cx="10210800" cy="534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August 27, 2025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Publish NOFO and open applications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4, 2025, 5:00 PM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HOME-ARP optional informational workshop.  100 Freight Street, Pawtucket, RI.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17, 2025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Deadline to send “intent to apply” email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Applicants must submit a 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description including organization name, eligible project type, project location, and number of proposed units or clients served, as applicable.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29, 2025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Application closes at 4:00 pm EST. No more applications will be accepted after this time.</a:t>
            </a:r>
          </a:p>
        </p:txBody>
      </p:sp>
    </p:spTree>
    <p:extLst>
      <p:ext uri="{BB962C8B-B14F-4D97-AF65-F5344CB8AC3E}">
        <p14:creationId xmlns:p14="http://schemas.microsoft.com/office/powerpoint/2010/main" val="3111504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44030"/>
          </a:xfrm>
          <a:custGeom>
            <a:avLst/>
            <a:gdLst/>
            <a:ahLst/>
            <a:cxnLst/>
            <a:rect l="l" t="t" r="r" b="b"/>
            <a:pathLst>
              <a:path w="12192000" h="6844030">
                <a:moveTo>
                  <a:pt x="12191999" y="0"/>
                </a:moveTo>
                <a:lnTo>
                  <a:pt x="0" y="0"/>
                </a:lnTo>
                <a:lnTo>
                  <a:pt x="0" y="6843712"/>
                </a:lnTo>
                <a:lnTo>
                  <a:pt x="12191999" y="6843712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1E2D4-510D-4E96-B952-E40229AC3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10"/>
            <a:ext cx="12192000" cy="5850688"/>
          </a:xfrm>
          <a:prstGeom prst="rect">
            <a:avLst/>
          </a:prstGeom>
          <a:noFill/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9473" y="3169920"/>
            <a:ext cx="5204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00"/>
                </a:solidFill>
                <a:latin typeface="Arial Black"/>
                <a:cs typeface="Arial Black"/>
              </a:rPr>
              <a:t>Contact</a:t>
            </a:r>
            <a:r>
              <a:rPr sz="3600" b="0" spc="-35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3600" b="0" spc="-10" dirty="0">
                <a:solidFill>
                  <a:srgbClr val="FFFF00"/>
                </a:solidFill>
                <a:latin typeface="Arial Black"/>
                <a:cs typeface="Arial Black"/>
              </a:rPr>
              <a:t>Information</a:t>
            </a:r>
            <a:endParaRPr sz="3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3414" y="4385614"/>
            <a:ext cx="6048186" cy="2076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72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Mark E. Goudreau</a:t>
            </a:r>
          </a:p>
          <a:p>
            <a:pPr marL="12065" marR="5080" algn="ctr">
              <a:lnSpc>
                <a:spcPct val="1172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00"/>
                </a:solidFill>
                <a:latin typeface="Arial Black"/>
                <a:cs typeface="Arial Black"/>
              </a:rPr>
              <a:t>Community Development </a:t>
            </a:r>
            <a:r>
              <a:rPr sz="2000" dirty="0">
                <a:solidFill>
                  <a:srgbClr val="FFFF00"/>
                </a:solidFill>
                <a:latin typeface="Arial Black"/>
                <a:cs typeface="Arial Black"/>
              </a:rPr>
              <a:t>Program</a:t>
            </a:r>
            <a:r>
              <a:rPr sz="2000" spc="-45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FFFF00"/>
                </a:solidFill>
                <a:latin typeface="Arial Black"/>
                <a:cs typeface="Arial Black"/>
              </a:rPr>
              <a:t>Manager</a:t>
            </a:r>
            <a:endParaRPr lang="en-US" sz="2000" spc="-1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marL="12065" marR="5080" algn="ctr">
              <a:lnSpc>
                <a:spcPct val="117200"/>
              </a:lnSpc>
              <a:spcBef>
                <a:spcPts val="100"/>
              </a:spcBef>
            </a:pPr>
            <a:endParaRPr lang="en-US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marL="12065" marR="5080" algn="ctr">
              <a:lnSpc>
                <a:spcPct val="1172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Arial Black"/>
                <a:cs typeface="Arial Black"/>
              </a:rPr>
              <a:t>City</a:t>
            </a:r>
            <a:r>
              <a:rPr sz="1800" spc="-35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00"/>
                </a:solidFill>
                <a:latin typeface="Arial Black"/>
                <a:cs typeface="Arial Black"/>
              </a:rPr>
              <a:t>of</a:t>
            </a:r>
            <a:r>
              <a:rPr sz="1800" spc="-35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lang="en-US" sz="1800" spc="-10" dirty="0">
                <a:solidFill>
                  <a:srgbClr val="FFFF00"/>
                </a:solidFill>
                <a:latin typeface="Arial Black"/>
                <a:cs typeface="Arial Black"/>
              </a:rPr>
              <a:t>Pawtucket</a:t>
            </a:r>
            <a:endParaRPr sz="18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endParaRPr lang="en-US" sz="1800" spc="-10" dirty="0">
              <a:solidFill>
                <a:srgbClr val="FFFBF0"/>
              </a:solidFill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lang="en-US" sz="1800" spc="-10" dirty="0">
                <a:solidFill>
                  <a:srgbClr val="FFFBF0"/>
                </a:solidFill>
                <a:latin typeface="Arial Black"/>
                <a:cs typeface="Arial Black"/>
                <a:hlinkClick r:id="rId3"/>
              </a:rPr>
              <a:t>mgoudreau@pawtucketri.gov</a:t>
            </a:r>
            <a:r>
              <a:rPr lang="en-US" sz="1800" spc="-10" dirty="0">
                <a:solidFill>
                  <a:srgbClr val="FFFBF0"/>
                </a:solidFill>
                <a:latin typeface="Arial Black"/>
                <a:cs typeface="Arial Black"/>
              </a:rPr>
              <a:t> </a:t>
            </a:r>
            <a:endParaRPr sz="18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355" y="1738249"/>
            <a:ext cx="6250940" cy="38258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111125">
              <a:lnSpc>
                <a:spcPct val="90000"/>
              </a:lnSpc>
              <a:spcBef>
                <a:spcPts val="390"/>
              </a:spcBef>
            </a:pPr>
            <a:r>
              <a:rPr sz="2400" b="1" dirty="0">
                <a:solidFill>
                  <a:srgbClr val="549FD3"/>
                </a:solidFill>
                <a:latin typeface="Arial"/>
                <a:cs typeface="Arial"/>
              </a:rPr>
              <a:t>American</a:t>
            </a:r>
            <a:r>
              <a:rPr sz="2400" b="1" spc="-170" dirty="0">
                <a:solidFill>
                  <a:srgbClr val="549FD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49FD3"/>
                </a:solidFill>
                <a:latin typeface="Arial"/>
                <a:cs typeface="Arial"/>
              </a:rPr>
              <a:t>Rescue</a:t>
            </a:r>
            <a:r>
              <a:rPr sz="2400" b="1" spc="-70" dirty="0">
                <a:solidFill>
                  <a:srgbClr val="549FD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49FD3"/>
                </a:solidFill>
                <a:latin typeface="Arial"/>
                <a:cs typeface="Arial"/>
              </a:rPr>
              <a:t>Plan</a:t>
            </a:r>
            <a:r>
              <a:rPr sz="2400" b="1" spc="-140" dirty="0">
                <a:solidFill>
                  <a:srgbClr val="549FD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49FD3"/>
                </a:solidFill>
                <a:latin typeface="Arial"/>
                <a:cs typeface="Arial"/>
              </a:rPr>
              <a:t>(ARP)</a:t>
            </a:r>
            <a:r>
              <a:rPr sz="2400" b="1" spc="50" dirty="0">
                <a:solidFill>
                  <a:srgbClr val="549FD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provides</a:t>
            </a:r>
            <a:r>
              <a:rPr sz="2400" spc="1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$5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billion</a:t>
            </a:r>
            <a:r>
              <a:rPr sz="24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r>
              <a:rPr sz="2400" spc="-1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homelessness</a:t>
            </a:r>
            <a:r>
              <a:rPr sz="240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assistance</a:t>
            </a:r>
            <a:r>
              <a:rPr sz="24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assistance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4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4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vulnerable</a:t>
            </a:r>
            <a:r>
              <a:rPr sz="2400" spc="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populations</a:t>
            </a:r>
            <a:r>
              <a:rPr sz="2400" spc="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to:</a:t>
            </a:r>
            <a:endParaRPr sz="2400" dirty="0">
              <a:latin typeface="Arial"/>
              <a:cs typeface="Arial"/>
            </a:endParaRPr>
          </a:p>
          <a:p>
            <a:pPr marL="241300">
              <a:lnSpc>
                <a:spcPts val="4075"/>
              </a:lnSpc>
              <a:spcBef>
                <a:spcPts val="655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Provide</a:t>
            </a:r>
            <a:r>
              <a:rPr sz="2400" spc="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capital</a:t>
            </a:r>
            <a:r>
              <a:rPr sz="2400" b="1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investment</a:t>
            </a:r>
            <a:r>
              <a:rPr sz="2400" b="1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endParaRPr sz="2400" dirty="0">
              <a:latin typeface="Arial"/>
              <a:cs typeface="Arial"/>
            </a:endParaRPr>
          </a:p>
          <a:p>
            <a:pPr marL="651510">
              <a:lnSpc>
                <a:spcPts val="2635"/>
              </a:lnSpc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permanent</a:t>
            </a:r>
            <a:r>
              <a:rPr sz="24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rental</a:t>
            </a:r>
            <a:r>
              <a:rPr sz="24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housing;</a:t>
            </a:r>
            <a:endParaRPr sz="2400" dirty="0">
              <a:latin typeface="Arial"/>
              <a:cs typeface="Arial"/>
            </a:endParaRPr>
          </a:p>
          <a:p>
            <a:pPr marL="241300">
              <a:lnSpc>
                <a:spcPts val="4075"/>
              </a:lnSpc>
              <a:spcBef>
                <a:spcPts val="575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Upgrade</a:t>
            </a:r>
            <a:r>
              <a:rPr sz="2400" b="1" spc="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available</a:t>
            </a:r>
            <a:r>
              <a:rPr sz="2400" b="1" spc="-2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stock</a:t>
            </a:r>
            <a:r>
              <a:rPr sz="2400" b="1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b="1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shelter</a:t>
            </a:r>
            <a:r>
              <a:rPr sz="24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endParaRPr sz="2400" dirty="0">
              <a:latin typeface="Arial"/>
              <a:cs typeface="Arial"/>
            </a:endParaRPr>
          </a:p>
          <a:p>
            <a:pPr marL="651510">
              <a:lnSpc>
                <a:spcPts val="2635"/>
              </a:lnSpc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include</a:t>
            </a:r>
            <a:r>
              <a:rPr sz="2400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non-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congregate</a:t>
            </a:r>
            <a:r>
              <a:rPr sz="2400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shelter;</a:t>
            </a:r>
            <a:r>
              <a:rPr sz="24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endParaRPr sz="2400" dirty="0">
              <a:latin typeface="Arial"/>
              <a:cs typeface="Arial"/>
            </a:endParaRPr>
          </a:p>
          <a:p>
            <a:pPr marL="241300">
              <a:lnSpc>
                <a:spcPts val="4035"/>
              </a:lnSpc>
              <a:spcBef>
                <a:spcPts val="580"/>
              </a:spcBef>
            </a:pP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Provide</a:t>
            </a:r>
            <a:r>
              <a:rPr sz="2400" spc="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tenant-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based</a:t>
            </a:r>
            <a:r>
              <a:rPr sz="2400" b="1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rental</a:t>
            </a:r>
            <a:r>
              <a:rPr sz="24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assistance</a:t>
            </a:r>
            <a:endParaRPr sz="2400" dirty="0">
              <a:latin typeface="Arial"/>
              <a:cs typeface="Arial"/>
            </a:endParaRPr>
          </a:p>
          <a:p>
            <a:pPr marL="651510">
              <a:lnSpc>
                <a:spcPts val="2595"/>
              </a:lnSpc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400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835"/>
                </a:solidFill>
                <a:latin typeface="Arial"/>
                <a:cs typeface="Arial"/>
              </a:rPr>
              <a:t>supportive </a:t>
            </a:r>
            <a:r>
              <a:rPr sz="2400" b="1" spc="-10" dirty="0">
                <a:solidFill>
                  <a:srgbClr val="000835"/>
                </a:solidFill>
                <a:latin typeface="Arial"/>
                <a:cs typeface="Arial"/>
              </a:rPr>
              <a:t>services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8050" y="1362075"/>
            <a:ext cx="4429125" cy="4567276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387985" rIns="0" bIns="0" rtlCol="0">
            <a:spAutoFit/>
          </a:bodyPr>
          <a:lstStyle/>
          <a:p>
            <a:pPr marL="29209" algn="ctr">
              <a:lnSpc>
                <a:spcPts val="3254"/>
              </a:lnSpc>
              <a:spcBef>
                <a:spcPts val="3055"/>
              </a:spcBef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City's</a:t>
            </a:r>
            <a:r>
              <a:rPr sz="27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allocation:</a:t>
            </a:r>
            <a:endParaRPr sz="2750" dirty="0">
              <a:latin typeface="Arial"/>
              <a:cs typeface="Arial"/>
            </a:endParaRPr>
          </a:p>
          <a:p>
            <a:pPr marL="24130" algn="ctr">
              <a:lnSpc>
                <a:spcPts val="5715"/>
              </a:lnSpc>
            </a:pPr>
            <a:r>
              <a:rPr sz="4800" b="1" dirty="0">
                <a:solidFill>
                  <a:srgbClr val="000835"/>
                </a:solidFill>
                <a:latin typeface="Arial"/>
                <a:cs typeface="Arial"/>
              </a:rPr>
              <a:t>$</a:t>
            </a:r>
            <a:r>
              <a:rPr lang="en-US" sz="4800" b="1" dirty="0">
                <a:solidFill>
                  <a:srgbClr val="000835"/>
                </a:solidFill>
                <a:latin typeface="Arial"/>
                <a:cs typeface="Arial"/>
              </a:rPr>
              <a:t>2</a:t>
            </a:r>
            <a:r>
              <a:rPr sz="4800" b="1" dirty="0">
                <a:solidFill>
                  <a:srgbClr val="000835"/>
                </a:solidFill>
                <a:latin typeface="Arial"/>
                <a:cs typeface="Arial"/>
              </a:rPr>
              <a:t>.</a:t>
            </a:r>
            <a:r>
              <a:rPr lang="en-US" sz="4800" b="1" dirty="0">
                <a:solidFill>
                  <a:srgbClr val="000835"/>
                </a:solidFill>
                <a:latin typeface="Arial"/>
                <a:cs typeface="Arial"/>
              </a:rPr>
              <a:t>1</a:t>
            </a:r>
            <a:r>
              <a:rPr sz="4800" b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000835"/>
                </a:solidFill>
                <a:latin typeface="Arial"/>
                <a:cs typeface="Arial"/>
              </a:rPr>
              <a:t>Million</a:t>
            </a:r>
            <a:endParaRPr sz="4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800" dirty="0">
              <a:latin typeface="Arial"/>
              <a:cs typeface="Arial"/>
            </a:endParaRPr>
          </a:p>
          <a:p>
            <a:pPr marL="1038225" marR="923925" indent="178435">
              <a:lnSpc>
                <a:spcPts val="2180"/>
              </a:lnSpc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This</a:t>
            </a:r>
            <a:r>
              <a:rPr sz="2000" b="1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000" b="1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one-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time,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time-limited</a:t>
            </a:r>
            <a:r>
              <a:rPr sz="2000" b="1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funding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2000" dirty="0">
              <a:latin typeface="Arial"/>
              <a:cs typeface="Arial"/>
            </a:endParaRPr>
          </a:p>
          <a:p>
            <a:pPr marL="1094105" marR="977900" indent="14604">
              <a:lnSpc>
                <a:spcPts val="2180"/>
              </a:lnSpc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Must</a:t>
            </a:r>
            <a:r>
              <a:rPr sz="2000" b="1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be</a:t>
            </a:r>
            <a:r>
              <a:rPr sz="2000" b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expended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by</a:t>
            </a:r>
            <a:r>
              <a:rPr sz="2000" b="1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September</a:t>
            </a:r>
            <a:r>
              <a:rPr sz="2000" b="1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0835"/>
                </a:solidFill>
                <a:latin typeface="Arial"/>
                <a:cs typeface="Arial"/>
              </a:rPr>
              <a:t>2030</a:t>
            </a:r>
            <a:endParaRPr lang="en-US" sz="2000" b="1" spc="-20" dirty="0">
              <a:solidFill>
                <a:srgbClr val="000835"/>
              </a:solidFill>
              <a:latin typeface="Arial"/>
              <a:cs typeface="Arial"/>
            </a:endParaRPr>
          </a:p>
          <a:p>
            <a:pPr marL="1094105" marR="977900" indent="14604">
              <a:lnSpc>
                <a:spcPts val="2180"/>
              </a:lnSpc>
            </a:pPr>
            <a:endParaRPr lang="en-US" sz="2000" b="1" spc="-20" dirty="0">
              <a:solidFill>
                <a:srgbClr val="000835"/>
              </a:solidFill>
              <a:latin typeface="Arial"/>
              <a:cs typeface="Arial"/>
            </a:endParaRPr>
          </a:p>
          <a:p>
            <a:pPr marL="1094105" marR="977900" indent="14604">
              <a:lnSpc>
                <a:spcPts val="2180"/>
              </a:lnSpc>
            </a:pP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9250" y="5333746"/>
            <a:ext cx="8717915" cy="117665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789"/>
              </a:lnSpc>
              <a:spcBef>
                <a:spcPts val="265"/>
              </a:spcBef>
            </a:pPr>
            <a:r>
              <a:rPr sz="1600" dirty="0">
                <a:latin typeface="Arial"/>
                <a:cs typeface="Arial"/>
              </a:rPr>
              <a:t>The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City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Pawtucket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began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consultation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process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February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2022.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City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identified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local</a:t>
            </a:r>
            <a:r>
              <a:rPr sz="1600" spc="-25" dirty="0">
                <a:latin typeface="Arial"/>
                <a:cs typeface="Arial"/>
              </a:rPr>
              <a:t> and </a:t>
            </a:r>
            <a:r>
              <a:rPr sz="1600" dirty="0">
                <a:latin typeface="Arial"/>
                <a:cs typeface="Arial"/>
              </a:rPr>
              <a:t>regional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agencies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requirements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HOME-</a:t>
            </a:r>
            <a:r>
              <a:rPr sz="1600" dirty="0">
                <a:latin typeface="Arial"/>
                <a:cs typeface="Arial"/>
              </a:rPr>
              <a:t>ARP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notice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consultation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contacted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these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agencies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email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schedule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consultations.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Consultations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occurred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a </a:t>
            </a:r>
            <a:r>
              <a:rPr sz="1600" dirty="0">
                <a:latin typeface="Arial"/>
                <a:cs typeface="Arial"/>
              </a:rPr>
              <a:t>mixture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in-</a:t>
            </a:r>
            <a:r>
              <a:rPr sz="1600" dirty="0">
                <a:latin typeface="Arial"/>
                <a:cs typeface="Arial"/>
              </a:rPr>
              <a:t>person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meetings,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telephone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meetings,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video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conferences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during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February through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lang="en-US" sz="1600" spc="-25" dirty="0">
                <a:latin typeface="Arial"/>
                <a:cs typeface="Arial"/>
              </a:rPr>
              <a:t>April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2022.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3A742C-219C-4F10-A55F-733685F2E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527432"/>
              </p:ext>
            </p:extLst>
          </p:nvPr>
        </p:nvGraphicFramePr>
        <p:xfrm>
          <a:off x="1619250" y="1905000"/>
          <a:ext cx="8717915" cy="3200398"/>
        </p:xfrm>
        <a:graphic>
          <a:graphicData uri="http://schemas.openxmlformats.org/drawingml/2006/table">
            <a:tbl>
              <a:tblPr firstRow="1" firstCol="1" bandRow="1"/>
              <a:tblGrid>
                <a:gridCol w="3939379">
                  <a:extLst>
                    <a:ext uri="{9D8B030D-6E8A-4147-A177-3AD203B41FA5}">
                      <a16:colId xmlns:a16="http://schemas.microsoft.com/office/drawing/2014/main" val="2600943454"/>
                    </a:ext>
                  </a:extLst>
                </a:gridCol>
                <a:gridCol w="1930063">
                  <a:extLst>
                    <a:ext uri="{9D8B030D-6E8A-4147-A177-3AD203B41FA5}">
                      <a16:colId xmlns:a16="http://schemas.microsoft.com/office/drawing/2014/main" val="3576495088"/>
                    </a:ext>
                  </a:extLst>
                </a:gridCol>
                <a:gridCol w="1423769">
                  <a:extLst>
                    <a:ext uri="{9D8B030D-6E8A-4147-A177-3AD203B41FA5}">
                      <a16:colId xmlns:a16="http://schemas.microsoft.com/office/drawing/2014/main" val="3988526889"/>
                    </a:ext>
                  </a:extLst>
                </a:gridCol>
                <a:gridCol w="1424704">
                  <a:extLst>
                    <a:ext uri="{9D8B030D-6E8A-4147-A177-3AD203B41FA5}">
                      <a16:colId xmlns:a16="http://schemas.microsoft.com/office/drawing/2014/main" val="2111393876"/>
                    </a:ext>
                  </a:extLst>
                </a:gridCol>
              </a:tblGrid>
              <a:tr h="497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Funding Amount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Percent of the Grant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Statutory Limit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934022"/>
                  </a:ext>
                </a:extLst>
              </a:tr>
              <a:tr h="242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Supportive Services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$ 154,000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960523"/>
                  </a:ext>
                </a:extLst>
              </a:tr>
              <a:tr h="497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Acquisition and Development of Non-Congregate Shelters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$ 353,500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809309"/>
                  </a:ext>
                </a:extLst>
              </a:tr>
              <a:tr h="497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Tenant Based Rental Assistance (TBRA)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   -0-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719781"/>
                  </a:ext>
                </a:extLst>
              </a:tr>
              <a:tr h="497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Development of Affordable Rental Housing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$1,000,000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4623"/>
                  </a:ext>
                </a:extLst>
              </a:tr>
              <a:tr h="242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Non-Profit Operating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$ 103,803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636208"/>
                  </a:ext>
                </a:extLst>
              </a:tr>
              <a:tr h="242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Non-Profit Capacity Building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$ 103,803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81105"/>
                  </a:ext>
                </a:extLst>
              </a:tr>
              <a:tr h="242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Administration and Planning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445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$ 311,489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557152"/>
                  </a:ext>
                </a:extLst>
              </a:tr>
              <a:tr h="242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Total HOME ARP Allocation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 Light" panose="020F03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$2,076,595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89" marR="48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715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862" y="1238068"/>
            <a:ext cx="3519625" cy="24242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3837" y="1238068"/>
            <a:ext cx="3519626" cy="2424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4812" y="1238068"/>
            <a:ext cx="3519626" cy="24242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495" y="3847982"/>
            <a:ext cx="4529259" cy="24242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9795" y="3857507"/>
            <a:ext cx="4529259" cy="242426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57925" y="3889375"/>
            <a:ext cx="4457700" cy="234315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303530" marR="289560" indent="114300">
              <a:lnSpc>
                <a:spcPct val="102499"/>
              </a:lnSpc>
              <a:spcBef>
                <a:spcPts val="930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Veterans</a:t>
            </a:r>
            <a:r>
              <a:rPr sz="2750" b="1" spc="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750" b="1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families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2750" b="1" spc="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750" b="1" spc="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veteran</a:t>
            </a:r>
            <a:r>
              <a:rPr sz="2750" b="1" spc="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member</a:t>
            </a:r>
            <a:endParaRPr sz="2750">
              <a:latin typeface="Arial"/>
              <a:cs typeface="Arial"/>
            </a:endParaRPr>
          </a:p>
          <a:p>
            <a:pPr marL="360680">
              <a:lnSpc>
                <a:spcPct val="100000"/>
              </a:lnSpc>
              <a:spcBef>
                <a:spcPts val="95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20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meet</a:t>
            </a:r>
            <a:r>
              <a:rPr sz="200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one of</a:t>
            </a:r>
            <a:r>
              <a:rPr sz="20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criteria.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00" y="1257300"/>
            <a:ext cx="3448050" cy="234315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2438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20"/>
              </a:spcBef>
            </a:pPr>
            <a:endParaRPr sz="2750">
              <a:latin typeface="Times New Roman"/>
              <a:cs typeface="Times New Roman"/>
            </a:endParaRPr>
          </a:p>
          <a:p>
            <a:pPr marR="4445" algn="ctr">
              <a:lnSpc>
                <a:spcPct val="100000"/>
              </a:lnSpc>
              <a:spcBef>
                <a:spcPts val="5"/>
              </a:spcBef>
            </a:pP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Homeless</a:t>
            </a:r>
            <a:endParaRPr sz="275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  <a:spcBef>
                <a:spcPts val="7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(McKinney-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Vento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definition)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71975" y="1257300"/>
            <a:ext cx="3448050" cy="234315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endParaRPr sz="2750">
              <a:latin typeface="Times New Roman"/>
              <a:cs typeface="Times New Roman"/>
            </a:endParaRPr>
          </a:p>
          <a:p>
            <a:pPr marL="494030" marR="485775" indent="635" algn="ctr">
              <a:lnSpc>
                <a:spcPct val="102499"/>
              </a:lnSpc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At-risk</a:t>
            </a:r>
            <a:r>
              <a:rPr sz="2750" b="1" spc="1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homelessness</a:t>
            </a:r>
            <a:endParaRPr sz="2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(McKinney-</a:t>
            </a:r>
            <a:r>
              <a:rPr sz="2000" spc="-20" dirty="0">
                <a:solidFill>
                  <a:srgbClr val="000835"/>
                </a:solidFill>
                <a:latin typeface="Arial"/>
                <a:cs typeface="Arial"/>
              </a:rPr>
              <a:t>Vento</a:t>
            </a:r>
            <a:endParaRPr sz="2000">
              <a:latin typeface="Arial"/>
              <a:cs typeface="Arial"/>
            </a:endParaRPr>
          </a:p>
          <a:p>
            <a:pPr marL="8890" algn="ctr">
              <a:lnSpc>
                <a:spcPct val="100000"/>
              </a:lnSpc>
            </a:pP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definition)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62950" y="1257300"/>
            <a:ext cx="3448050" cy="234315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276225" rIns="0" bIns="0" rtlCol="0">
            <a:spAutoFit/>
          </a:bodyPr>
          <a:lstStyle/>
          <a:p>
            <a:pPr marL="138430">
              <a:lnSpc>
                <a:spcPts val="2390"/>
              </a:lnSpc>
              <a:spcBef>
                <a:spcPts val="2175"/>
              </a:spcBef>
            </a:pP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Fleeing/attempting</a:t>
            </a:r>
            <a:r>
              <a:rPr sz="2000" b="1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000" b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835"/>
                </a:solidFill>
                <a:latin typeface="Arial"/>
                <a:cs typeface="Arial"/>
              </a:rPr>
              <a:t>flee:</a:t>
            </a:r>
            <a:endParaRPr sz="2000">
              <a:latin typeface="Arial"/>
              <a:cs typeface="Arial"/>
            </a:endParaRPr>
          </a:p>
          <a:p>
            <a:pPr marL="327660" indent="-170180">
              <a:lnSpc>
                <a:spcPts val="2870"/>
              </a:lnSpc>
              <a:buChar char="•"/>
              <a:tabLst>
                <a:tab pos="327660" algn="l"/>
              </a:tabLst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Domestic</a:t>
            </a:r>
            <a:r>
              <a:rPr sz="24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violence</a:t>
            </a:r>
            <a:endParaRPr sz="2400">
              <a:latin typeface="Arial"/>
              <a:cs typeface="Arial"/>
            </a:endParaRPr>
          </a:p>
          <a:p>
            <a:pPr marL="327660" indent="-170180">
              <a:lnSpc>
                <a:spcPts val="2865"/>
              </a:lnSpc>
              <a:spcBef>
                <a:spcPts val="50"/>
              </a:spcBef>
              <a:buChar char="•"/>
              <a:tabLst>
                <a:tab pos="327660" algn="l"/>
              </a:tabLst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Dating</a:t>
            </a:r>
            <a:r>
              <a:rPr sz="2400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violence</a:t>
            </a:r>
            <a:endParaRPr sz="2400">
              <a:latin typeface="Arial"/>
              <a:cs typeface="Arial"/>
            </a:endParaRPr>
          </a:p>
          <a:p>
            <a:pPr marL="327660" indent="-170180">
              <a:lnSpc>
                <a:spcPts val="2855"/>
              </a:lnSpc>
              <a:buChar char="•"/>
              <a:tabLst>
                <a:tab pos="327660" algn="l"/>
              </a:tabLst>
            </a:pP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Sexual</a:t>
            </a:r>
            <a:r>
              <a:rPr sz="24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violence</a:t>
            </a:r>
            <a:endParaRPr sz="2400">
              <a:latin typeface="Arial"/>
              <a:cs typeface="Arial"/>
            </a:endParaRPr>
          </a:p>
          <a:p>
            <a:pPr marL="327660" indent="-170180">
              <a:lnSpc>
                <a:spcPts val="2865"/>
              </a:lnSpc>
              <a:buChar char="•"/>
              <a:tabLst>
                <a:tab pos="327660" algn="l"/>
              </a:tabLst>
            </a:pP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Trafficking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0625" y="3892550"/>
            <a:ext cx="4457700" cy="234315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1455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750" b="1" spc="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populations</a:t>
            </a:r>
            <a:endParaRPr sz="2750">
              <a:latin typeface="Arial"/>
              <a:cs typeface="Arial"/>
            </a:endParaRPr>
          </a:p>
          <a:p>
            <a:pPr marL="432434" marR="428625" indent="-1905" algn="ctr">
              <a:lnSpc>
                <a:spcPct val="101499"/>
              </a:lnSpc>
              <a:spcBef>
                <a:spcPts val="44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whom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supportive</a:t>
            </a:r>
            <a:r>
              <a:rPr sz="2000" spc="-1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services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would</a:t>
            </a:r>
            <a:r>
              <a:rPr sz="200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prevent</a:t>
            </a:r>
            <a:r>
              <a:rPr sz="20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homelessness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0835"/>
                </a:solidFill>
                <a:latin typeface="Arial"/>
                <a:cs typeface="Arial"/>
              </a:rPr>
              <a:t>or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serve</a:t>
            </a:r>
            <a:r>
              <a:rPr sz="20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those</a:t>
            </a:r>
            <a:r>
              <a:rPr sz="20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at greatest</a:t>
            </a:r>
            <a:r>
              <a:rPr sz="2000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risk</a:t>
            </a:r>
            <a:r>
              <a:rPr sz="20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0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instability.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2783" y="334962"/>
            <a:ext cx="351599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87550" y="6425691"/>
            <a:ext cx="79324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 Narrow"/>
                <a:cs typeface="Arial Narrow"/>
              </a:rPr>
              <a:t>See</a:t>
            </a:r>
            <a:r>
              <a:rPr sz="1600" i="1" spc="-25" dirty="0">
                <a:latin typeface="Arial Narrow"/>
                <a:cs typeface="Arial Narrow"/>
              </a:rPr>
              <a:t> </a:t>
            </a:r>
            <a:r>
              <a:rPr sz="1600" i="1" spc="-20" dirty="0">
                <a:latin typeface="Arial Narrow"/>
                <a:cs typeface="Arial Narrow"/>
              </a:rPr>
              <a:t>HOME-</a:t>
            </a:r>
            <a:r>
              <a:rPr sz="1600" i="1" dirty="0">
                <a:latin typeface="Arial Narrow"/>
                <a:cs typeface="Arial Narrow"/>
              </a:rPr>
              <a:t>ARP</a:t>
            </a:r>
            <a:r>
              <a:rPr sz="1600" i="1" spc="-20" dirty="0">
                <a:latin typeface="Arial Narrow"/>
                <a:cs typeface="Arial Narrow"/>
              </a:rPr>
              <a:t> </a:t>
            </a:r>
            <a:r>
              <a:rPr sz="1600" i="1" dirty="0">
                <a:latin typeface="Arial Narrow"/>
                <a:cs typeface="Arial Narrow"/>
              </a:rPr>
              <a:t>CPD</a:t>
            </a:r>
            <a:r>
              <a:rPr sz="1600" i="1" spc="-20" dirty="0">
                <a:latin typeface="Arial Narrow"/>
                <a:cs typeface="Arial Narrow"/>
              </a:rPr>
              <a:t> </a:t>
            </a:r>
            <a:r>
              <a:rPr sz="1600" i="1" dirty="0">
                <a:latin typeface="Arial Narrow"/>
                <a:cs typeface="Arial Narrow"/>
              </a:rPr>
              <a:t>Notice</a:t>
            </a:r>
            <a:r>
              <a:rPr sz="1600" i="1" spc="-20" dirty="0">
                <a:latin typeface="Arial Narrow"/>
                <a:cs typeface="Arial Narrow"/>
              </a:rPr>
              <a:t> </a:t>
            </a:r>
            <a:r>
              <a:rPr sz="1600" i="1" dirty="0">
                <a:latin typeface="Arial Narrow"/>
                <a:cs typeface="Arial Narrow"/>
              </a:rPr>
              <a:t>21.10:</a:t>
            </a:r>
            <a:r>
              <a:rPr sz="1600" i="1" spc="-20" dirty="0">
                <a:latin typeface="Arial Narrow"/>
                <a:cs typeface="Arial Narrow"/>
              </a:rPr>
              <a:t> </a:t>
            </a:r>
            <a:r>
              <a:rPr sz="1600" i="1" dirty="0">
                <a:latin typeface="Arial Narrow"/>
                <a:cs typeface="Arial Narrow"/>
                <a:hlinkClick r:id="rId4"/>
              </a:rPr>
              <a:t>https://www.hud.gov/sites/dfiles/OCHCO/documents/2021-</a:t>
            </a:r>
            <a:r>
              <a:rPr sz="1600" i="1" spc="-10" dirty="0">
                <a:latin typeface="Arial Narrow"/>
                <a:cs typeface="Arial Narrow"/>
                <a:hlinkClick r:id="rId4"/>
              </a:rPr>
              <a:t>10cpdn.pdf.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5126" y="380428"/>
            <a:ext cx="351599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737" y="1762031"/>
            <a:ext cx="11034800" cy="14240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5325" y="1771650"/>
            <a:ext cx="10982325" cy="1362075"/>
          </a:xfrm>
          <a:prstGeom prst="rect">
            <a:avLst/>
          </a:prstGeom>
          <a:solidFill>
            <a:srgbClr val="539FD2"/>
          </a:solidFill>
        </p:spPr>
        <p:txBody>
          <a:bodyPr vert="horz" wrap="square" lIns="0" tIns="172085" rIns="0" bIns="0" rtlCol="0">
            <a:spAutoFit/>
          </a:bodyPr>
          <a:lstStyle/>
          <a:p>
            <a:pPr marL="286385" marR="1178560">
              <a:lnSpc>
                <a:spcPct val="101800"/>
              </a:lnSpc>
              <a:spcBef>
                <a:spcPts val="1355"/>
              </a:spcBef>
            </a:pP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An</a:t>
            </a:r>
            <a:r>
              <a:rPr sz="3200" b="1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individual</a:t>
            </a:r>
            <a:r>
              <a:rPr sz="32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3200" b="1" spc="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family</a:t>
            </a:r>
            <a:r>
              <a:rPr sz="32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who</a:t>
            </a:r>
            <a:r>
              <a:rPr sz="3200" b="1" spc="-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lacks</a:t>
            </a:r>
            <a:r>
              <a:rPr sz="3200" b="1" spc="-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3200" b="1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fixed,</a:t>
            </a:r>
            <a:r>
              <a:rPr sz="3200" b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835"/>
                </a:solidFill>
                <a:latin typeface="Arial"/>
                <a:cs typeface="Arial"/>
              </a:rPr>
              <a:t>regular,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3200" b="1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adequate</a:t>
            </a:r>
            <a:r>
              <a:rPr sz="3200" b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835"/>
                </a:solidFill>
                <a:latin typeface="Arial"/>
                <a:cs typeface="Arial"/>
              </a:rPr>
              <a:t>nighttime</a:t>
            </a:r>
            <a:r>
              <a:rPr sz="3200" b="1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835"/>
                </a:solidFill>
                <a:latin typeface="Arial"/>
                <a:cs typeface="Arial"/>
              </a:rPr>
              <a:t>residence.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342" y="3540505"/>
            <a:ext cx="10141585" cy="291020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593725" marR="118110" indent="-581660">
              <a:lnSpc>
                <a:spcPct val="93900"/>
              </a:lnSpc>
              <a:spcBef>
                <a:spcPts val="365"/>
              </a:spcBef>
              <a:tabLst>
                <a:tab pos="593725" algn="l"/>
              </a:tabLst>
            </a:pPr>
            <a:r>
              <a:rPr sz="36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An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individual</a:t>
            </a:r>
            <a:r>
              <a:rPr sz="2400" spc="1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400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family</a:t>
            </a:r>
            <a:r>
              <a:rPr sz="2400" spc="-1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who</a:t>
            </a:r>
            <a:r>
              <a:rPr sz="24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will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imminently</a:t>
            </a:r>
            <a:r>
              <a:rPr sz="24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lose</a:t>
            </a:r>
            <a:r>
              <a:rPr sz="24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their</a:t>
            </a:r>
            <a:r>
              <a:rPr sz="24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primary</a:t>
            </a:r>
            <a:r>
              <a:rPr sz="24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nighttime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residence</a:t>
            </a:r>
            <a:r>
              <a:rPr sz="2400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4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meet</a:t>
            </a:r>
            <a:r>
              <a:rPr sz="24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criteria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noted</a:t>
            </a:r>
            <a:r>
              <a:rPr sz="24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at</a:t>
            </a:r>
            <a:r>
              <a:rPr sz="24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24</a:t>
            </a:r>
            <a:r>
              <a:rPr sz="2400" spc="-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CFR</a:t>
            </a:r>
            <a:r>
              <a:rPr sz="24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91.5.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2400">
              <a:latin typeface="Arial"/>
              <a:cs typeface="Arial"/>
            </a:endParaRPr>
          </a:p>
          <a:p>
            <a:pPr marL="593725" marR="5080" indent="-581660">
              <a:lnSpc>
                <a:spcPct val="97200"/>
              </a:lnSpc>
              <a:spcBef>
                <a:spcPts val="5"/>
              </a:spcBef>
              <a:tabLst>
                <a:tab pos="593725" algn="l"/>
              </a:tabLst>
            </a:pPr>
            <a:r>
              <a:rPr sz="36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6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Unaccompanied</a:t>
            </a:r>
            <a:r>
              <a:rPr sz="2400" spc="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youth</a:t>
            </a:r>
            <a:r>
              <a:rPr sz="240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under</a:t>
            </a:r>
            <a:r>
              <a:rPr sz="2400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25</a:t>
            </a:r>
            <a:r>
              <a:rPr sz="2400" spc="-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years</a:t>
            </a:r>
            <a:r>
              <a:rPr sz="24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age,</a:t>
            </a:r>
            <a:r>
              <a:rPr sz="24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400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families</a:t>
            </a:r>
            <a:r>
              <a:rPr sz="24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with</a:t>
            </a:r>
            <a:r>
              <a:rPr sz="2400" spc="-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children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youth who</a:t>
            </a:r>
            <a:r>
              <a:rPr sz="24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would</a:t>
            </a:r>
            <a:r>
              <a:rPr sz="24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not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otherwise</a:t>
            </a:r>
            <a:r>
              <a:rPr sz="24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qualify</a:t>
            </a:r>
            <a:r>
              <a:rPr sz="24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under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criteria</a:t>
            </a:r>
            <a:r>
              <a:rPr sz="24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above</a:t>
            </a:r>
            <a:r>
              <a:rPr sz="2400" spc="1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but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meet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400" spc="-1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definition</a:t>
            </a:r>
            <a:r>
              <a:rPr sz="2400" spc="-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homeless under</a:t>
            </a:r>
            <a:r>
              <a:rPr sz="24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4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federal</a:t>
            </a:r>
            <a:r>
              <a:rPr sz="24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statutes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0835"/>
                </a:solidFill>
                <a:latin typeface="Arial"/>
                <a:cs typeface="Arial"/>
              </a:rPr>
              <a:t>as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identified</a:t>
            </a:r>
            <a:r>
              <a:rPr sz="240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40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24</a:t>
            </a:r>
            <a:r>
              <a:rPr sz="2400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835"/>
                </a:solidFill>
                <a:latin typeface="Arial"/>
                <a:cs typeface="Arial"/>
              </a:rPr>
              <a:t>CFR</a:t>
            </a:r>
            <a:r>
              <a:rPr sz="24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835"/>
                </a:solidFill>
                <a:latin typeface="Arial"/>
                <a:cs typeface="Arial"/>
              </a:rPr>
              <a:t>91.5.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8192" y="1114424"/>
            <a:ext cx="406781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Homeless</a:t>
            </a:r>
            <a:r>
              <a:rPr sz="3200" spc="-75" dirty="0"/>
              <a:t> </a:t>
            </a:r>
            <a:r>
              <a:rPr sz="3200" spc="-10" dirty="0"/>
              <a:t>Definition: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3955" y="312356"/>
            <a:ext cx="351091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5969" y="1879345"/>
            <a:ext cx="40684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An</a:t>
            </a:r>
            <a:r>
              <a:rPr sz="2400" b="1" spc="-3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individual</a:t>
            </a:r>
            <a:r>
              <a:rPr sz="2400" b="1" spc="-5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or</a:t>
            </a:r>
            <a:r>
              <a:rPr sz="2400" b="1" spc="5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family</a:t>
            </a:r>
            <a:r>
              <a:rPr sz="2400" b="1" spc="-20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539FD2"/>
                </a:solidFill>
                <a:latin typeface="Arial"/>
                <a:cs typeface="Arial"/>
              </a:rPr>
              <a:t>who: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37" y="2476318"/>
            <a:ext cx="3519625" cy="24147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9575" y="2495550"/>
            <a:ext cx="3520440" cy="256032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19621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1545"/>
              </a:spcBef>
            </a:pPr>
            <a:r>
              <a:rPr sz="3950" b="1" spc="-25" dirty="0">
                <a:solidFill>
                  <a:srgbClr val="539FD2"/>
                </a:solidFill>
                <a:latin typeface="Arial"/>
                <a:cs typeface="Arial"/>
              </a:rPr>
              <a:t>1.</a:t>
            </a:r>
            <a:endParaRPr sz="3950" dirty="0">
              <a:latin typeface="Arial"/>
              <a:cs typeface="Arial"/>
            </a:endParaRPr>
          </a:p>
          <a:p>
            <a:pPr marL="670560" marR="727075" algn="ctr">
              <a:lnSpc>
                <a:spcPct val="102400"/>
              </a:lnSpc>
              <a:spcBef>
                <a:spcPts val="1190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Is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extremely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low-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income</a:t>
            </a:r>
            <a:endParaRPr sz="2750" dirty="0">
              <a:latin typeface="Arial"/>
              <a:cs typeface="Arial"/>
            </a:endParaRPr>
          </a:p>
          <a:p>
            <a:pPr marR="59055" algn="ctr">
              <a:lnSpc>
                <a:spcPct val="100000"/>
              </a:lnSpc>
              <a:spcBef>
                <a:spcPts val="7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(under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30%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835"/>
                </a:solidFill>
                <a:latin typeface="Arial"/>
                <a:cs typeface="Arial"/>
              </a:rPr>
              <a:t>AMI)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12" y="2476318"/>
            <a:ext cx="3519625" cy="241474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252775" y="2495549"/>
            <a:ext cx="3519625" cy="256032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71755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565"/>
              </a:spcBef>
            </a:pPr>
            <a:r>
              <a:rPr sz="3950" b="1" spc="-25" dirty="0">
                <a:solidFill>
                  <a:srgbClr val="539FD2"/>
                </a:solidFill>
                <a:latin typeface="Arial"/>
                <a:cs typeface="Arial"/>
              </a:rPr>
              <a:t>2.</a:t>
            </a:r>
            <a:endParaRPr sz="3950" dirty="0">
              <a:latin typeface="Arial"/>
              <a:cs typeface="Arial"/>
            </a:endParaRPr>
          </a:p>
          <a:p>
            <a:pPr marL="128270" marR="124460" algn="ctr">
              <a:lnSpc>
                <a:spcPct val="102499"/>
              </a:lnSpc>
              <a:spcBef>
                <a:spcPts val="1185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750" b="1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does</a:t>
            </a:r>
            <a:r>
              <a:rPr sz="2750" b="1" spc="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not</a:t>
            </a:r>
            <a:r>
              <a:rPr sz="2750" b="1" spc="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20" dirty="0">
                <a:solidFill>
                  <a:srgbClr val="000835"/>
                </a:solidFill>
                <a:latin typeface="Arial"/>
                <a:cs typeface="Arial"/>
              </a:rPr>
              <a:t>have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support</a:t>
            </a:r>
            <a:r>
              <a:rPr sz="2750" b="1" spc="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networks</a:t>
            </a:r>
            <a:endParaRPr sz="2750" dirty="0">
              <a:latin typeface="Arial"/>
              <a:cs typeface="Arial"/>
            </a:endParaRPr>
          </a:p>
          <a:p>
            <a:pPr marL="1091565" marR="97155" indent="-982344">
              <a:lnSpc>
                <a:spcPct val="100000"/>
              </a:lnSpc>
              <a:spcBef>
                <a:spcPts val="7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prevent</a:t>
            </a:r>
            <a:r>
              <a:rPr sz="200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them</a:t>
            </a:r>
            <a:r>
              <a:rPr sz="2000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from</a:t>
            </a:r>
            <a:r>
              <a:rPr sz="200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moving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into</a:t>
            </a:r>
            <a:r>
              <a:rPr sz="2000" spc="-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shelter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6237" y="2457268"/>
            <a:ext cx="3519625" cy="242426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96237" y="2476500"/>
            <a:ext cx="3520440" cy="2579937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200660" rIns="0" bIns="0" rtlCol="0">
            <a:spAutoFit/>
          </a:bodyPr>
          <a:lstStyle/>
          <a:p>
            <a:pPr marL="116205" algn="ctr">
              <a:lnSpc>
                <a:spcPct val="100000"/>
              </a:lnSpc>
              <a:spcBef>
                <a:spcPts val="1580"/>
              </a:spcBef>
            </a:pPr>
            <a:r>
              <a:rPr sz="3950" b="1" spc="-25" dirty="0">
                <a:solidFill>
                  <a:srgbClr val="539FD2"/>
                </a:solidFill>
                <a:latin typeface="Arial"/>
                <a:cs typeface="Arial"/>
              </a:rPr>
              <a:t>3.</a:t>
            </a:r>
            <a:endParaRPr sz="3950" dirty="0">
              <a:latin typeface="Arial"/>
              <a:cs typeface="Arial"/>
            </a:endParaRPr>
          </a:p>
          <a:p>
            <a:pPr marL="288925" marR="165100" algn="ctr">
              <a:lnSpc>
                <a:spcPct val="102400"/>
              </a:lnSpc>
              <a:spcBef>
                <a:spcPts val="1185"/>
              </a:spcBef>
            </a:pP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r>
              <a:rPr sz="2750" b="1" spc="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meets</a:t>
            </a:r>
            <a:r>
              <a:rPr sz="2750" b="1" spc="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one</a:t>
            </a:r>
            <a:r>
              <a:rPr sz="2750" b="1" spc="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000835"/>
                </a:solidFill>
                <a:latin typeface="Arial"/>
                <a:cs typeface="Arial"/>
              </a:rPr>
              <a:t>of </a:t>
            </a:r>
            <a:r>
              <a:rPr sz="2750" b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lang="en-US" sz="2750" b="1" dirty="0">
                <a:solidFill>
                  <a:srgbClr val="000835"/>
                </a:solidFill>
                <a:latin typeface="Arial"/>
                <a:cs typeface="Arial"/>
              </a:rPr>
              <a:t> following</a:t>
            </a:r>
            <a:r>
              <a:rPr sz="2750" b="1" spc="1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750" b="1" spc="-10" dirty="0">
                <a:solidFill>
                  <a:srgbClr val="000835"/>
                </a:solidFill>
                <a:latin typeface="Arial"/>
                <a:cs typeface="Arial"/>
              </a:rPr>
              <a:t>conditions</a:t>
            </a:r>
            <a:r>
              <a:rPr lang="en-US" sz="2750" b="1" spc="-10" dirty="0">
                <a:solidFill>
                  <a:srgbClr val="000835"/>
                </a:solidFill>
                <a:latin typeface="Arial"/>
                <a:cs typeface="Arial"/>
              </a:rPr>
              <a:t>:</a:t>
            </a:r>
            <a:endParaRPr sz="2750" dirty="0">
              <a:latin typeface="Arial"/>
              <a:cs typeface="Arial"/>
            </a:endParaRPr>
          </a:p>
          <a:p>
            <a:pPr marL="114935" algn="ctr">
              <a:lnSpc>
                <a:spcPct val="100000"/>
              </a:lnSpc>
              <a:spcBef>
                <a:spcPts val="80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(next</a:t>
            </a:r>
            <a:r>
              <a:rPr sz="2000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slide)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2066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30"/>
              </a:spcBef>
            </a:pPr>
            <a:r>
              <a:rPr sz="3200" spc="-25" dirty="0"/>
              <a:t>At-</a:t>
            </a:r>
            <a:r>
              <a:rPr sz="3200" dirty="0"/>
              <a:t>Risk</a:t>
            </a:r>
            <a:r>
              <a:rPr sz="3200" spc="10" dirty="0"/>
              <a:t> </a:t>
            </a:r>
            <a:r>
              <a:rPr sz="3200" dirty="0"/>
              <a:t>of</a:t>
            </a:r>
            <a:r>
              <a:rPr sz="3200" spc="55" dirty="0"/>
              <a:t> </a:t>
            </a:r>
            <a:r>
              <a:rPr sz="3200" dirty="0"/>
              <a:t>Homelessness</a:t>
            </a:r>
            <a:r>
              <a:rPr sz="3200" spc="-155" dirty="0"/>
              <a:t> </a:t>
            </a:r>
            <a:r>
              <a:rPr sz="3200" spc="-10" dirty="0"/>
              <a:t>Definition:</a:t>
            </a:r>
            <a:endParaRPr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3955" y="378777"/>
            <a:ext cx="351091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012" y="1617980"/>
            <a:ext cx="11050905" cy="76454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632460" marR="5080" indent="-619760">
              <a:lnSpc>
                <a:spcPct val="92500"/>
              </a:lnSpc>
              <a:spcBef>
                <a:spcPts val="375"/>
              </a:spcBef>
              <a:tabLst>
                <a:tab pos="631825" algn="l"/>
              </a:tabLst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Has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moved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because</a:t>
            </a:r>
            <a:r>
              <a:rPr sz="2000" spc="-1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economic</a:t>
            </a:r>
            <a:r>
              <a:rPr sz="2000" spc="-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reasons</a:t>
            </a:r>
            <a:r>
              <a:rPr sz="20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two or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more times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during the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60 days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immediately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preceding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spc="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application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r>
              <a:rPr sz="2000" spc="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homelessness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prevention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assistance;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012" y="2381376"/>
            <a:ext cx="7699375" cy="109347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631825" algn="l"/>
              </a:tabLst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living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home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another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because</a:t>
            </a:r>
            <a:r>
              <a:rPr sz="2000" spc="-1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economic</a:t>
            </a:r>
            <a:r>
              <a:rPr sz="2000" spc="-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hardship;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endParaRPr sz="300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012" y="3115627"/>
            <a:ext cx="11236325" cy="26238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32460" marR="508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Has</a:t>
            </a:r>
            <a:r>
              <a:rPr sz="2000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been</a:t>
            </a:r>
            <a:r>
              <a:rPr sz="20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notified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writing</a:t>
            </a:r>
            <a:r>
              <a:rPr sz="2000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20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their</a:t>
            </a:r>
            <a:r>
              <a:rPr sz="20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right</a:t>
            </a:r>
            <a:r>
              <a:rPr sz="2000" spc="-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occupy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their</a:t>
            </a:r>
            <a:r>
              <a:rPr sz="2000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current</a:t>
            </a:r>
            <a:r>
              <a:rPr sz="2000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housing</a:t>
            </a:r>
            <a:r>
              <a:rPr sz="20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living</a:t>
            </a:r>
            <a:r>
              <a:rPr sz="200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situation</a:t>
            </a:r>
            <a:r>
              <a:rPr sz="2000" spc="-1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835"/>
                </a:solidFill>
                <a:latin typeface="Arial"/>
                <a:cs typeface="Arial"/>
              </a:rPr>
              <a:t>will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be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terminated</a:t>
            </a:r>
            <a:r>
              <a:rPr sz="2000" spc="-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within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21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days</a:t>
            </a:r>
            <a:r>
              <a:rPr sz="2000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after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date</a:t>
            </a:r>
            <a:r>
              <a:rPr sz="20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application</a:t>
            </a:r>
            <a:r>
              <a:rPr sz="2000" spc="-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assistance;</a:t>
            </a:r>
            <a:endParaRPr sz="2000">
              <a:latin typeface="Arial"/>
              <a:cs typeface="Arial"/>
            </a:endParaRPr>
          </a:p>
          <a:p>
            <a:pPr marL="632460" marR="297180" indent="-619760">
              <a:lnSpc>
                <a:spcPct val="92400"/>
              </a:lnSpc>
              <a:spcBef>
                <a:spcPts val="1085"/>
              </a:spcBef>
              <a:tabLst>
                <a:tab pos="631825" algn="l"/>
              </a:tabLst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Lives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 a hotel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 motel and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 cost</a:t>
            </a:r>
            <a:r>
              <a:rPr sz="20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 hotel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 motel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stay</a:t>
            </a:r>
            <a:r>
              <a:rPr sz="2000" spc="-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not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paid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by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charitable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organizations</a:t>
            </a:r>
            <a:r>
              <a:rPr sz="20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by</a:t>
            </a:r>
            <a:r>
              <a:rPr sz="200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federal,</a:t>
            </a:r>
            <a:r>
              <a:rPr sz="200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State,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local</a:t>
            </a:r>
            <a:r>
              <a:rPr sz="200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government</a:t>
            </a:r>
            <a:r>
              <a:rPr sz="2000" spc="-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programs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for</a:t>
            </a:r>
            <a:r>
              <a:rPr sz="20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low-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income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individuals;</a:t>
            </a:r>
            <a:endParaRPr sz="2000">
              <a:latin typeface="Arial"/>
              <a:cs typeface="Arial"/>
            </a:endParaRPr>
          </a:p>
          <a:p>
            <a:pPr marL="632460" marR="106680" indent="-619760">
              <a:lnSpc>
                <a:spcPct val="96100"/>
              </a:lnSpc>
              <a:spcBef>
                <a:spcPts val="944"/>
              </a:spcBef>
              <a:tabLst>
                <a:tab pos="631825" algn="l"/>
              </a:tabLst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Lives</a:t>
            </a:r>
            <a:r>
              <a:rPr sz="200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000" spc="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single-room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occupancy</a:t>
            </a:r>
            <a:r>
              <a:rPr sz="2000" spc="-1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000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efficiency</a:t>
            </a:r>
            <a:r>
              <a:rPr sz="20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apartment</a:t>
            </a:r>
            <a:r>
              <a:rPr sz="2000" spc="-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unit</a:t>
            </a:r>
            <a:r>
              <a:rPr sz="200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which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there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reside</a:t>
            </a:r>
            <a:r>
              <a:rPr sz="2000" spc="-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more</a:t>
            </a:r>
            <a:r>
              <a:rPr sz="2000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835"/>
                </a:solidFill>
                <a:latin typeface="Arial"/>
                <a:cs typeface="Arial"/>
              </a:rPr>
              <a:t>than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two</a:t>
            </a:r>
            <a:r>
              <a:rPr sz="20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persons</a:t>
            </a:r>
            <a:r>
              <a:rPr sz="2000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 lives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 a larger housing</a:t>
            </a:r>
            <a:r>
              <a:rPr sz="2000" spc="-1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unit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 which there</a:t>
            </a:r>
            <a:r>
              <a:rPr sz="2000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reside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more than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1.5</a:t>
            </a:r>
            <a:r>
              <a:rPr sz="2000" spc="-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people </a:t>
            </a:r>
            <a:r>
              <a:rPr sz="2000" spc="-25" dirty="0">
                <a:solidFill>
                  <a:srgbClr val="000835"/>
                </a:solidFill>
                <a:latin typeface="Arial"/>
                <a:cs typeface="Arial"/>
              </a:rPr>
              <a:t>per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room,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as</a:t>
            </a:r>
            <a:r>
              <a:rPr sz="200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defined</a:t>
            </a:r>
            <a:r>
              <a:rPr sz="2000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by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000" spc="-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U.S.</a:t>
            </a:r>
            <a:r>
              <a:rPr sz="200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Census</a:t>
            </a:r>
            <a:r>
              <a:rPr sz="2000" spc="-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Bureau;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012" y="5815329"/>
            <a:ext cx="11320145" cy="76390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632460" marR="5080" indent="-619760">
              <a:lnSpc>
                <a:spcPct val="92400"/>
              </a:lnSpc>
              <a:spcBef>
                <a:spcPts val="375"/>
              </a:spcBef>
              <a:tabLst>
                <a:tab pos="631825" algn="l"/>
              </a:tabLst>
            </a:pPr>
            <a:r>
              <a:rPr sz="3000" spc="-50" dirty="0">
                <a:solidFill>
                  <a:srgbClr val="549FD3"/>
                </a:solidFill>
                <a:latin typeface="Cambria Math"/>
                <a:cs typeface="Cambria Math"/>
              </a:rPr>
              <a:t>▹</a:t>
            </a:r>
            <a:r>
              <a:rPr sz="3000" dirty="0">
                <a:solidFill>
                  <a:srgbClr val="549FD3"/>
                </a:solidFill>
                <a:latin typeface="Cambria Math"/>
                <a:cs typeface="Cambria Math"/>
              </a:rPr>
              <a:t>	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0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exiting</a:t>
            </a:r>
            <a:r>
              <a:rPr sz="200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000" spc="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publicly</a:t>
            </a:r>
            <a:r>
              <a:rPr sz="2000" spc="-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funded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institution,</a:t>
            </a:r>
            <a:r>
              <a:rPr sz="2000" spc="-1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000" spc="-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system</a:t>
            </a:r>
            <a:r>
              <a:rPr sz="2000" spc="-1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care</a:t>
            </a:r>
            <a:r>
              <a:rPr sz="200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(such</a:t>
            </a:r>
            <a:r>
              <a:rPr sz="2000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as</a:t>
            </a:r>
            <a:r>
              <a:rPr sz="2000" spc="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00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health-care</a:t>
            </a:r>
            <a:r>
              <a:rPr sz="2000" spc="-1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facility,</a:t>
            </a:r>
            <a:r>
              <a:rPr sz="2000" spc="-9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00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mental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health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facility,</a:t>
            </a:r>
            <a:r>
              <a:rPr sz="2000" spc="-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foster</a:t>
            </a:r>
            <a:r>
              <a:rPr sz="2000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835"/>
                </a:solidFill>
                <a:latin typeface="Arial"/>
                <a:cs typeface="Arial"/>
              </a:rPr>
              <a:t>care,</a:t>
            </a:r>
            <a:r>
              <a:rPr sz="2000" spc="-8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835"/>
                </a:solidFill>
                <a:latin typeface="Arial"/>
                <a:cs typeface="Arial"/>
              </a:rPr>
              <a:t>etc.)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8192" y="1114424"/>
            <a:ext cx="702437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25" dirty="0"/>
              <a:t>At-</a:t>
            </a:r>
            <a:r>
              <a:rPr sz="3200" dirty="0"/>
              <a:t>Risk</a:t>
            </a:r>
            <a:r>
              <a:rPr sz="3200" spc="10" dirty="0"/>
              <a:t> </a:t>
            </a:r>
            <a:r>
              <a:rPr sz="3200" dirty="0"/>
              <a:t>of</a:t>
            </a:r>
            <a:r>
              <a:rPr sz="3200" spc="55" dirty="0"/>
              <a:t> </a:t>
            </a:r>
            <a:r>
              <a:rPr sz="3200" dirty="0"/>
              <a:t>Homelessness</a:t>
            </a:r>
            <a:r>
              <a:rPr sz="3200" spc="-155" dirty="0"/>
              <a:t> </a:t>
            </a:r>
            <a:r>
              <a:rPr sz="3200" spc="-10" dirty="0"/>
              <a:t>Definition: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2438400"/>
            <a:ext cx="11382375" cy="1219200"/>
          </a:xfrm>
          <a:prstGeom prst="rect">
            <a:avLst/>
          </a:prstGeom>
          <a:ln w="19050">
            <a:solidFill>
              <a:srgbClr val="539FD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7955">
              <a:lnSpc>
                <a:spcPts val="3660"/>
              </a:lnSpc>
            </a:pPr>
            <a:r>
              <a:rPr sz="3300" dirty="0">
                <a:solidFill>
                  <a:srgbClr val="539FD2"/>
                </a:solidFill>
                <a:latin typeface="Arial"/>
                <a:cs typeface="Arial"/>
              </a:rPr>
              <a:t>1.</a:t>
            </a:r>
            <a:r>
              <a:rPr sz="3300" spc="-5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150" spc="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fleeing,</a:t>
            </a:r>
            <a:r>
              <a:rPr sz="2150" spc="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150" spc="-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attempting</a:t>
            </a:r>
            <a:r>
              <a:rPr sz="2150" spc="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150" spc="-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flee</a:t>
            </a:r>
            <a:r>
              <a:rPr sz="2150" spc="5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domestic</a:t>
            </a:r>
            <a:r>
              <a:rPr sz="2150" spc="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violence,</a:t>
            </a:r>
            <a:r>
              <a:rPr sz="2150" spc="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dating</a:t>
            </a:r>
            <a:r>
              <a:rPr sz="2150" spc="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violence,</a:t>
            </a:r>
            <a:r>
              <a:rPr sz="2150" spc="13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sexual</a:t>
            </a:r>
            <a:r>
              <a:rPr sz="2150" spc="1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assault,</a:t>
            </a:r>
            <a:endParaRPr sz="2150">
              <a:latin typeface="Arial"/>
              <a:cs typeface="Arial"/>
            </a:endParaRPr>
          </a:p>
          <a:p>
            <a:pPr marL="605790">
              <a:lnSpc>
                <a:spcPts val="2490"/>
              </a:lnSpc>
            </a:pP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stalking,</a:t>
            </a:r>
            <a:r>
              <a:rPr sz="2150" spc="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other</a:t>
            </a:r>
            <a:r>
              <a:rPr sz="2150" spc="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dangerous</a:t>
            </a:r>
            <a:r>
              <a:rPr sz="2150" spc="2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15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life-threatening</a:t>
            </a:r>
            <a:r>
              <a:rPr sz="2150" spc="12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conditions</a:t>
            </a:r>
            <a:r>
              <a:rPr sz="2150" spc="9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2150" spc="2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relate</a:t>
            </a:r>
            <a:r>
              <a:rPr sz="2150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150" spc="114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violence</a:t>
            </a:r>
            <a:endParaRPr sz="2150">
              <a:latin typeface="Arial"/>
              <a:cs typeface="Arial"/>
            </a:endParaRPr>
          </a:p>
          <a:p>
            <a:pPr marL="605790">
              <a:lnSpc>
                <a:spcPct val="100000"/>
              </a:lnSpc>
              <a:spcBef>
                <a:spcPts val="50"/>
              </a:spcBef>
            </a:pP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against</a:t>
            </a:r>
            <a:r>
              <a:rPr sz="2150" spc="8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2150" spc="7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individual</a:t>
            </a:r>
            <a:r>
              <a:rPr sz="2150" spc="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2150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family</a:t>
            </a:r>
            <a:r>
              <a:rPr sz="2150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member.*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5633" y="375348"/>
            <a:ext cx="351599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QUALIFYING</a:t>
            </a:r>
            <a:r>
              <a:rPr sz="2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25" y="2390775"/>
            <a:ext cx="11511026" cy="13477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8162" y="5628322"/>
            <a:ext cx="1074674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*Including</a:t>
            </a:r>
            <a:r>
              <a:rPr sz="1800" b="1" i="1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a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child,</a:t>
            </a:r>
            <a:r>
              <a:rPr sz="1800" b="1" i="1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that</a:t>
            </a:r>
            <a:r>
              <a:rPr sz="1800" b="1" i="1" spc="-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has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either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taken</a:t>
            </a:r>
            <a:r>
              <a:rPr sz="1800" b="1" i="1" spc="1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place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within</a:t>
            </a:r>
            <a:r>
              <a:rPr sz="1800" b="1" i="1" spc="-1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b="1" i="1" spc="-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individual's</a:t>
            </a:r>
            <a:r>
              <a:rPr sz="1800" b="1" i="1" spc="-10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1800" b="1" i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family's</a:t>
            </a:r>
            <a:r>
              <a:rPr sz="1800" b="1" i="1" spc="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primary</a:t>
            </a:r>
            <a:r>
              <a:rPr sz="1800" b="1" i="1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0835"/>
                </a:solidFill>
                <a:latin typeface="Arial"/>
                <a:cs typeface="Arial"/>
              </a:rPr>
              <a:t>nighttime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residence</a:t>
            </a:r>
            <a:r>
              <a:rPr sz="1800" b="1" i="1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1800" b="1" i="1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has</a:t>
            </a:r>
            <a:r>
              <a:rPr sz="1800" b="1" i="1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made</a:t>
            </a:r>
            <a:r>
              <a:rPr sz="1800" b="1" i="1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the</a:t>
            </a:r>
            <a:r>
              <a:rPr sz="1800" b="1" i="1" spc="-11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individual</a:t>
            </a:r>
            <a:r>
              <a:rPr sz="1800" b="1" i="1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1800" b="1" i="1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family</a:t>
            </a:r>
            <a:r>
              <a:rPr sz="1800" b="1" i="1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afraid</a:t>
            </a:r>
            <a:r>
              <a:rPr sz="1800" b="1" i="1" spc="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b="1" i="1" spc="-6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return</a:t>
            </a:r>
            <a:r>
              <a:rPr sz="1800" b="1" i="1" spc="7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1800" b="1" i="1" spc="-6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their</a:t>
            </a:r>
            <a:r>
              <a:rPr sz="1800" b="1" i="1" spc="-4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primary</a:t>
            </a:r>
            <a:r>
              <a:rPr sz="1800" b="1" i="1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00835"/>
                </a:solidFill>
                <a:latin typeface="Arial"/>
                <a:cs typeface="Arial"/>
              </a:rPr>
              <a:t>nighttime</a:t>
            </a:r>
            <a:r>
              <a:rPr sz="1800" b="1" i="1" spc="-10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0835"/>
                </a:solidFill>
                <a:latin typeface="Arial"/>
                <a:cs typeface="Arial"/>
              </a:rPr>
              <a:t>residence.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184" y="1937448"/>
            <a:ext cx="40741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An</a:t>
            </a:r>
            <a:r>
              <a:rPr sz="2400" b="1" spc="-4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individual</a:t>
            </a:r>
            <a:r>
              <a:rPr sz="2400" b="1" spc="-4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or</a:t>
            </a:r>
            <a:r>
              <a:rPr sz="2400" b="1" spc="55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39FD2"/>
                </a:solidFill>
                <a:latin typeface="Arial"/>
                <a:cs typeface="Arial"/>
              </a:rPr>
              <a:t>family</a:t>
            </a:r>
            <a:r>
              <a:rPr sz="2400" b="1" spc="-190" dirty="0">
                <a:solidFill>
                  <a:srgbClr val="539FD2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539FD2"/>
                </a:solidFill>
                <a:latin typeface="Arial"/>
                <a:cs typeface="Arial"/>
              </a:rPr>
              <a:t>who: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45"/>
              </a:spcBef>
            </a:pPr>
            <a:r>
              <a:rPr dirty="0"/>
              <a:t>Domestic</a:t>
            </a:r>
            <a:r>
              <a:rPr spc="-114" dirty="0"/>
              <a:t> </a:t>
            </a:r>
            <a:r>
              <a:rPr dirty="0"/>
              <a:t>Violence,</a:t>
            </a:r>
            <a:r>
              <a:rPr spc="-114" dirty="0"/>
              <a:t> </a:t>
            </a:r>
            <a:r>
              <a:rPr dirty="0"/>
              <a:t>Dating</a:t>
            </a:r>
            <a:r>
              <a:rPr spc="-114" dirty="0"/>
              <a:t> </a:t>
            </a:r>
            <a:r>
              <a:rPr dirty="0"/>
              <a:t>Violence,</a:t>
            </a:r>
            <a:r>
              <a:rPr spc="-114" dirty="0"/>
              <a:t> </a:t>
            </a:r>
            <a:r>
              <a:rPr dirty="0"/>
              <a:t>Sexual</a:t>
            </a:r>
            <a:r>
              <a:rPr spc="-114" dirty="0"/>
              <a:t> </a:t>
            </a:r>
            <a:r>
              <a:rPr spc="-10" dirty="0"/>
              <a:t>Violence, </a:t>
            </a:r>
            <a:r>
              <a:rPr dirty="0"/>
              <a:t>Stalking</a:t>
            </a:r>
            <a:r>
              <a:rPr spc="-85" dirty="0"/>
              <a:t> </a:t>
            </a:r>
            <a:r>
              <a:rPr dirty="0"/>
              <a:t>or</a:t>
            </a:r>
            <a:r>
              <a:rPr spc="-85" dirty="0"/>
              <a:t> </a:t>
            </a:r>
            <a:r>
              <a:rPr dirty="0"/>
              <a:t>Human</a:t>
            </a:r>
            <a:r>
              <a:rPr spc="-85" dirty="0"/>
              <a:t> </a:t>
            </a:r>
            <a:r>
              <a:rPr dirty="0"/>
              <a:t>Trafficking</a:t>
            </a:r>
            <a:r>
              <a:rPr spc="-80" dirty="0"/>
              <a:t> </a:t>
            </a:r>
            <a:r>
              <a:rPr dirty="0"/>
              <a:t>Definition</a:t>
            </a:r>
            <a:r>
              <a:rPr spc="-100" dirty="0"/>
              <a:t> </a:t>
            </a:r>
            <a:r>
              <a:rPr dirty="0"/>
              <a:t>(24</a:t>
            </a:r>
            <a:r>
              <a:rPr spc="-85" dirty="0"/>
              <a:t> </a:t>
            </a:r>
            <a:r>
              <a:rPr dirty="0"/>
              <a:t>CFR</a:t>
            </a:r>
            <a:r>
              <a:rPr spc="-90" dirty="0"/>
              <a:t> </a:t>
            </a:r>
            <a:r>
              <a:rPr spc="-10" dirty="0"/>
              <a:t>5.2003)</a:t>
            </a:r>
            <a:r>
              <a:rPr sz="3200" spc="-10" dirty="0"/>
              <a:t>:</a:t>
            </a:r>
            <a:endParaRPr sz="32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436" y="3898138"/>
            <a:ext cx="11511026" cy="10017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4350" y="4097467"/>
            <a:ext cx="10264775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3300" dirty="0">
                <a:solidFill>
                  <a:srgbClr val="539FD2"/>
                </a:solidFill>
                <a:latin typeface="Arial"/>
                <a:cs typeface="Arial"/>
              </a:rPr>
              <a:t>2.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fleeing,</a:t>
            </a:r>
            <a:r>
              <a:rPr sz="215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or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is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attempting</a:t>
            </a:r>
            <a:r>
              <a:rPr sz="215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to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flee,</a:t>
            </a:r>
            <a:r>
              <a:rPr sz="215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human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trafficking,</a:t>
            </a:r>
            <a:r>
              <a:rPr sz="215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including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sex</a:t>
            </a:r>
            <a:r>
              <a:rPr sz="2150" spc="30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trafficking</a:t>
            </a:r>
            <a:r>
              <a:rPr sz="2150" spc="2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25" dirty="0">
                <a:solidFill>
                  <a:srgbClr val="000835"/>
                </a:solidFill>
                <a:latin typeface="Arial"/>
                <a:cs typeface="Arial"/>
              </a:rPr>
              <a:t>and</a:t>
            </a:r>
            <a:endParaRPr sz="2150">
              <a:latin typeface="Arial"/>
              <a:cs typeface="Arial"/>
            </a:endParaRPr>
          </a:p>
          <a:p>
            <a:pPr marL="548640">
              <a:lnSpc>
                <a:spcPts val="2510"/>
              </a:lnSpc>
            </a:pPr>
            <a:r>
              <a:rPr sz="2150" dirty="0">
                <a:solidFill>
                  <a:srgbClr val="000835"/>
                </a:solidFill>
                <a:latin typeface="Arial"/>
                <a:cs typeface="Arial"/>
              </a:rPr>
              <a:t>labor</a:t>
            </a:r>
            <a:r>
              <a:rPr sz="2150" spc="45" dirty="0">
                <a:solidFill>
                  <a:srgbClr val="000835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000835"/>
                </a:solidFill>
                <a:latin typeface="Arial"/>
                <a:cs typeface="Arial"/>
              </a:rPr>
              <a:t>trafficking.</a:t>
            </a:r>
            <a:endParaRPr sz="2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1730</Words>
  <Application>Microsoft Office PowerPoint</Application>
  <PresentationFormat>Custom</PresentationFormat>
  <Paragraphs>242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HOME-ARP Program Overview</vt:lpstr>
      <vt:lpstr>▹ Overview of Funding</vt:lpstr>
      <vt:lpstr>PowerPoint Presentation</vt:lpstr>
      <vt:lpstr>PowerPoint Presentation</vt:lpstr>
      <vt:lpstr>PowerPoint Presentation</vt:lpstr>
      <vt:lpstr>Homeless Definition:</vt:lpstr>
      <vt:lpstr>At-Risk of Homelessness Definition:</vt:lpstr>
      <vt:lpstr>At-Risk of Homelessness Definition:</vt:lpstr>
      <vt:lpstr>Domestic Violence, Dating Violence, Sexual Violence, Stalking or Human Trafficking Definition (24 CFR 5.2003):</vt:lpstr>
      <vt:lpstr>Other Populations: Requiring service or housing assistance to prevent homelessness</vt:lpstr>
      <vt:lpstr>OTHER POPULATIONS: At Greatest Risk of Housing Instability</vt:lpstr>
      <vt:lpstr>QP PREFERENCES</vt:lpstr>
      <vt:lpstr>HOME-ARP funds can be used for these eligible activities:</vt:lpstr>
      <vt:lpstr>HOME-ARP funds can be used for these eligible activities:</vt:lpstr>
      <vt:lpstr>Planning and Administration</vt:lpstr>
      <vt:lpstr>PowerPoint Presentation</vt:lpstr>
      <vt:lpstr>Acquisition/Development of Non-Congregate Shelter (NCS)</vt:lpstr>
      <vt:lpstr>Non-Profit Operating Expenses</vt:lpstr>
      <vt:lpstr>Non-Profit Capacity Building</vt:lpstr>
      <vt:lpstr>PowerPoint Presentation</vt:lpstr>
      <vt:lpstr>PowerPoint Presentation</vt:lpstr>
      <vt:lpstr>PowerPoint Presentation</vt:lpstr>
      <vt:lpstr>ELIGIBLE USES</vt:lpstr>
      <vt:lpstr>ELIGIBLE USES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HOME-ARP Program Overview</dc:title>
  <dc:creator>Santos, Irene</dc:creator>
  <cp:lastModifiedBy>Goudreau, Mark</cp:lastModifiedBy>
  <cp:revision>20</cp:revision>
  <dcterms:created xsi:type="dcterms:W3CDTF">2025-08-14T14:35:59Z</dcterms:created>
  <dcterms:modified xsi:type="dcterms:W3CDTF">2025-08-22T14:33:06Z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2025-08-14T00:00:00Z</vt:filetime>
  </property>
  <property fmtid="{D5CDD505-2E9C-101B-9397-08002B2CF9AE}" pid="3" name="Creator">
    <vt:lpwstr>Nitro PDF Pro 14 (14.37.2.0)</vt:lpwstr>
  </property>
  <property fmtid="{D5CDD505-2E9C-101B-9397-08002B2CF9AE}" pid="4" name="LastSaved">
    <vt:filetime>2025-08-14T00:00:00Z</vt:filetime>
  </property>
</Properties>
</file>